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66" r:id="rId3"/>
    <p:sldId id="433" r:id="rId4"/>
    <p:sldId id="422" r:id="rId5"/>
    <p:sldId id="417" r:id="rId6"/>
    <p:sldId id="372" r:id="rId7"/>
    <p:sldId id="369" r:id="rId8"/>
    <p:sldId id="437" r:id="rId9"/>
    <p:sldId id="436" r:id="rId10"/>
    <p:sldId id="416" r:id="rId11"/>
    <p:sldId id="426" r:id="rId12"/>
    <p:sldId id="438" r:id="rId13"/>
    <p:sldId id="440" r:id="rId14"/>
    <p:sldId id="434" r:id="rId15"/>
    <p:sldId id="439" r:id="rId16"/>
    <p:sldId id="258" r:id="rId17"/>
    <p:sldId id="429" r:id="rId18"/>
    <p:sldId id="383" r:id="rId19"/>
    <p:sldId id="390" r:id="rId20"/>
    <p:sldId id="379" r:id="rId21"/>
    <p:sldId id="441" r:id="rId22"/>
    <p:sldId id="298" r:id="rId23"/>
  </p:sldIdLst>
  <p:sldSz cx="9144000" cy="6858000" type="screen4x3"/>
  <p:notesSz cx="6805613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 Follett" initials="JF" lastIdx="3" clrIdx="0">
    <p:extLst>
      <p:ext uri="{19B8F6BF-5375-455C-9EA6-DF929625EA0E}">
        <p15:presenceInfo xmlns:p15="http://schemas.microsoft.com/office/powerpoint/2012/main" userId="S::jfollett@avisure.com::be4900de-80ac-4aad-ac1a-fbc3b2ab603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F81BD"/>
    <a:srgbClr val="FF6600"/>
    <a:srgbClr val="C0C0C0"/>
    <a:srgbClr val="FF000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61" autoAdjust="0"/>
    <p:restoredTop sz="60079" autoAdjust="0"/>
  </p:normalViewPr>
  <p:slideViewPr>
    <p:cSldViewPr snapToGrid="0">
      <p:cViewPr varScale="1">
        <p:scale>
          <a:sx n="44" d="100"/>
          <a:sy n="44" d="100"/>
        </p:scale>
        <p:origin x="2496" y="3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69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follett\Desktop\WBA\Warsaw%202018\Database.Fatalities.DestroyedAircraft.12.11.18.JRF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follett\Desktop\WBA\Warsaw%202018\Database.Fatalities.DestroyedAircraft.13.11.18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follett\Desktop\WBA\Warsaw%202018\Database.Fatalities.DestroyedAircraft.13.11.18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follett\Desktop\WBA\Warsaw%202018\Database.Fatalities.DestroyedAircraft.13.11.18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follett\Desktop\WBA\Warsaw%202018\Database.Fatalities.DestroyedAircraft.12.11.18.JRF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follett\Desktop\WBA\Warsaw%202018\Database.Fatalities.DestroyedAircraft.12.11.18.JRF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follett\Desktop\WBA\Warsaw%202018\Database.Fatalities.DestroyedAircraft.12.11.18.JRF.xls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shaw\Desktop\PJ-NBBDM27%20North%20American%20Birdstrike%20Conference\Chicago%202016\DATA\Total%20Mass%20struck%20by%20movement%20US%20AUS%20CAN%20UK%202014PP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Charts!$O$3</c:f>
              <c:strCache>
                <c:ptCount val="1"/>
                <c:pt idx="0">
                  <c:v>Civil Hull Loss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</c:spPr>
          <c:invertIfNegative val="0"/>
          <c:cat>
            <c:strRef>
              <c:f>Charts!$N$4:$N$14</c:f>
              <c:strCache>
                <c:ptCount val="11"/>
                <c:pt idx="0">
                  <c:v>1910's</c:v>
                </c:pt>
                <c:pt idx="1">
                  <c:v>1920's</c:v>
                </c:pt>
                <c:pt idx="2">
                  <c:v>1930's</c:v>
                </c:pt>
                <c:pt idx="3">
                  <c:v>1940's</c:v>
                </c:pt>
                <c:pt idx="4">
                  <c:v>1950's</c:v>
                </c:pt>
                <c:pt idx="5">
                  <c:v>1960's</c:v>
                </c:pt>
                <c:pt idx="6">
                  <c:v>1970's</c:v>
                </c:pt>
                <c:pt idx="7">
                  <c:v>1980's</c:v>
                </c:pt>
                <c:pt idx="8">
                  <c:v>1990's</c:v>
                </c:pt>
                <c:pt idx="9">
                  <c:v>2000's</c:v>
                </c:pt>
                <c:pt idx="10">
                  <c:v>2010's</c:v>
                </c:pt>
              </c:strCache>
            </c:strRef>
          </c:cat>
          <c:val>
            <c:numRef>
              <c:f>Charts!$O$4:$O$14</c:f>
              <c:numCache>
                <c:formatCode>General</c:formatCode>
                <c:ptCount val="11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2</c:v>
                </c:pt>
                <c:pt idx="5">
                  <c:v>9</c:v>
                </c:pt>
                <c:pt idx="6">
                  <c:v>37</c:v>
                </c:pt>
                <c:pt idx="7">
                  <c:v>26</c:v>
                </c:pt>
                <c:pt idx="8">
                  <c:v>41</c:v>
                </c:pt>
                <c:pt idx="9">
                  <c:v>54</c:v>
                </c:pt>
                <c:pt idx="10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D4-44AC-AFA9-FFD2E0C161CF}"/>
            </c:ext>
          </c:extLst>
        </c:ser>
        <c:ser>
          <c:idx val="1"/>
          <c:order val="1"/>
          <c:tx>
            <c:strRef>
              <c:f>Charts!$P$3</c:f>
              <c:strCache>
                <c:ptCount val="1"/>
                <c:pt idx="0">
                  <c:v>Military Hull Loss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</c:spPr>
          <c:invertIfNegative val="0"/>
          <c:cat>
            <c:strRef>
              <c:f>Charts!$N$4:$N$14</c:f>
              <c:strCache>
                <c:ptCount val="11"/>
                <c:pt idx="0">
                  <c:v>1910's</c:v>
                </c:pt>
                <c:pt idx="1">
                  <c:v>1920's</c:v>
                </c:pt>
                <c:pt idx="2">
                  <c:v>1930's</c:v>
                </c:pt>
                <c:pt idx="3">
                  <c:v>1940's</c:v>
                </c:pt>
                <c:pt idx="4">
                  <c:v>1950's</c:v>
                </c:pt>
                <c:pt idx="5">
                  <c:v>1960's</c:v>
                </c:pt>
                <c:pt idx="6">
                  <c:v>1970's</c:v>
                </c:pt>
                <c:pt idx="7">
                  <c:v>1980's</c:v>
                </c:pt>
                <c:pt idx="8">
                  <c:v>1990's</c:v>
                </c:pt>
                <c:pt idx="9">
                  <c:v>2000's</c:v>
                </c:pt>
                <c:pt idx="10">
                  <c:v>2010's</c:v>
                </c:pt>
              </c:strCache>
            </c:strRef>
          </c:cat>
          <c:val>
            <c:numRef>
              <c:f>Charts!$P$4:$P$14</c:f>
              <c:numCache>
                <c:formatCode>General</c:formatCode>
                <c:ptCount val="11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33</c:v>
                </c:pt>
                <c:pt idx="4">
                  <c:v>30</c:v>
                </c:pt>
                <c:pt idx="5">
                  <c:v>60</c:v>
                </c:pt>
                <c:pt idx="6">
                  <c:v>78</c:v>
                </c:pt>
                <c:pt idx="7">
                  <c:v>84</c:v>
                </c:pt>
                <c:pt idx="8">
                  <c:v>78</c:v>
                </c:pt>
                <c:pt idx="9">
                  <c:v>32</c:v>
                </c:pt>
                <c:pt idx="1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D4-44AC-AFA9-FFD2E0C161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1665728"/>
        <c:axId val="1"/>
      </c:barChart>
      <c:catAx>
        <c:axId val="311665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vert="horz"/>
          <a:lstStyle/>
          <a:p>
            <a:pPr algn="ctr"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 algn="ctr" rtl="0">
                  <a:defRPr/>
                </a:pPr>
                <a:r>
                  <a:rPr lang="en-US" dirty="0"/>
                  <a:t>Number of Hull Losses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1166572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2"/>
          <c:order val="0"/>
          <c:tx>
            <c:strRef>
              <c:f>Charts!$Q$2:$Q$3</c:f>
              <c:strCache>
                <c:ptCount val="2"/>
                <c:pt idx="0">
                  <c:v>Fatalities</c:v>
                </c:pt>
                <c:pt idx="1">
                  <c:v>Civil</c:v>
                </c:pt>
              </c:strCache>
            </c:strRef>
          </c:tx>
          <c:spPr>
            <a:solidFill>
              <a:srgbClr val="9BBB59"/>
            </a:solidFill>
            <a:ln w="25400">
              <a:noFill/>
            </a:ln>
          </c:spPr>
          <c:cat>
            <c:strRef>
              <c:f>Charts!$N$4:$N$14</c:f>
              <c:strCache>
                <c:ptCount val="11"/>
                <c:pt idx="0">
                  <c:v>1910's</c:v>
                </c:pt>
                <c:pt idx="1">
                  <c:v>1920's</c:v>
                </c:pt>
                <c:pt idx="2">
                  <c:v>1930's</c:v>
                </c:pt>
                <c:pt idx="3">
                  <c:v>1940's</c:v>
                </c:pt>
                <c:pt idx="4">
                  <c:v>1950's</c:v>
                </c:pt>
                <c:pt idx="5">
                  <c:v>1960's</c:v>
                </c:pt>
                <c:pt idx="6">
                  <c:v>1970's</c:v>
                </c:pt>
                <c:pt idx="7">
                  <c:v>1980's</c:v>
                </c:pt>
                <c:pt idx="8">
                  <c:v>1990's</c:v>
                </c:pt>
                <c:pt idx="9">
                  <c:v>2000's</c:v>
                </c:pt>
                <c:pt idx="10">
                  <c:v>2010's</c:v>
                </c:pt>
              </c:strCache>
            </c:strRef>
          </c:cat>
          <c:val>
            <c:numRef>
              <c:f>Charts!$Q$4:$Q$14</c:f>
              <c:numCache>
                <c:formatCode>General</c:formatCode>
                <c:ptCount val="11"/>
                <c:pt idx="0">
                  <c:v>1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2</c:v>
                </c:pt>
                <c:pt idx="5">
                  <c:v>83</c:v>
                </c:pt>
                <c:pt idx="6">
                  <c:v>38</c:v>
                </c:pt>
                <c:pt idx="7">
                  <c:v>52</c:v>
                </c:pt>
                <c:pt idx="8">
                  <c:v>47</c:v>
                </c:pt>
                <c:pt idx="9">
                  <c:v>60</c:v>
                </c:pt>
                <c:pt idx="1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0A-4191-977E-C849967CA687}"/>
            </c:ext>
          </c:extLst>
        </c:ser>
        <c:ser>
          <c:idx val="3"/>
          <c:order val="1"/>
          <c:tx>
            <c:strRef>
              <c:f>Charts!$R$2:$R$3</c:f>
              <c:strCache>
                <c:ptCount val="2"/>
                <c:pt idx="0">
                  <c:v>Fatalities</c:v>
                </c:pt>
                <c:pt idx="1">
                  <c:v>Military</c:v>
                </c:pt>
              </c:strCache>
            </c:strRef>
          </c:tx>
          <c:spPr>
            <a:solidFill>
              <a:srgbClr val="8064A2"/>
            </a:solidFill>
            <a:ln w="25400">
              <a:noFill/>
            </a:ln>
          </c:spPr>
          <c:cat>
            <c:strRef>
              <c:f>Charts!$N$4:$N$14</c:f>
              <c:strCache>
                <c:ptCount val="11"/>
                <c:pt idx="0">
                  <c:v>1910's</c:v>
                </c:pt>
                <c:pt idx="1">
                  <c:v>1920's</c:v>
                </c:pt>
                <c:pt idx="2">
                  <c:v>1930's</c:v>
                </c:pt>
                <c:pt idx="3">
                  <c:v>1940's</c:v>
                </c:pt>
                <c:pt idx="4">
                  <c:v>1950's</c:v>
                </c:pt>
                <c:pt idx="5">
                  <c:v>1960's</c:v>
                </c:pt>
                <c:pt idx="6">
                  <c:v>1970's</c:v>
                </c:pt>
                <c:pt idx="7">
                  <c:v>1980's</c:v>
                </c:pt>
                <c:pt idx="8">
                  <c:v>1990's</c:v>
                </c:pt>
                <c:pt idx="9">
                  <c:v>2000's</c:v>
                </c:pt>
                <c:pt idx="10">
                  <c:v>2010's</c:v>
                </c:pt>
              </c:strCache>
            </c:strRef>
          </c:cat>
          <c:val>
            <c:numRef>
              <c:f>Charts!$R$4:$R$14</c:f>
              <c:numCache>
                <c:formatCode>General</c:formatCode>
                <c:ptCount val="11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27</c:v>
                </c:pt>
                <c:pt idx="4">
                  <c:v>21</c:v>
                </c:pt>
                <c:pt idx="5">
                  <c:v>24</c:v>
                </c:pt>
                <c:pt idx="6">
                  <c:v>25</c:v>
                </c:pt>
                <c:pt idx="7">
                  <c:v>24</c:v>
                </c:pt>
                <c:pt idx="8">
                  <c:v>77</c:v>
                </c:pt>
                <c:pt idx="9">
                  <c:v>4</c:v>
                </c:pt>
                <c:pt idx="1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0A-4191-977E-C849967CA6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3654592"/>
        <c:axId val="1"/>
      </c:areaChart>
      <c:catAx>
        <c:axId val="41365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Number of Fatalities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1365459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029024496937884"/>
          <c:y val="5.0925925925925923E-2"/>
          <c:w val="0.71648753280839894"/>
          <c:h val="0.8648228346456693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Charts!$H$112</c:f>
              <c:strCache>
                <c:ptCount val="1"/>
                <c:pt idx="0">
                  <c:v>Civil Hull Loss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</c:spPr>
          <c:invertIfNegative val="0"/>
          <c:cat>
            <c:strRef>
              <c:f>Charts!$G$121:$G$132</c:f>
              <c:strCache>
                <c:ptCount val="12"/>
                <c:pt idx="0">
                  <c:v>Cranes</c:v>
                </c:pt>
                <c:pt idx="1">
                  <c:v>Eagles</c:v>
                </c:pt>
                <c:pt idx="2">
                  <c:v>Crows-ravens</c:v>
                </c:pt>
                <c:pt idx="3">
                  <c:v>Pelicans</c:v>
                </c:pt>
                <c:pt idx="4">
                  <c:v>Blackbirds-Starling-Cowbirds</c:v>
                </c:pt>
                <c:pt idx="5">
                  <c:v>Geese</c:v>
                </c:pt>
                <c:pt idx="6">
                  <c:v>Doves/pigeons</c:v>
                </c:pt>
                <c:pt idx="7">
                  <c:v>Ducks</c:v>
                </c:pt>
                <c:pt idx="8">
                  <c:v>New world vultures</c:v>
                </c:pt>
                <c:pt idx="9">
                  <c:v>Hawks (buteos)</c:v>
                </c:pt>
                <c:pt idx="10">
                  <c:v>Old world vultures</c:v>
                </c:pt>
                <c:pt idx="11">
                  <c:v>Gulls</c:v>
                </c:pt>
              </c:strCache>
            </c:strRef>
          </c:cat>
          <c:val>
            <c:numRef>
              <c:f>Charts!$I$121:$I$132</c:f>
              <c:numCache>
                <c:formatCode>0%</c:formatCode>
                <c:ptCount val="12"/>
                <c:pt idx="0">
                  <c:v>2.0270270270270271E-2</c:v>
                </c:pt>
                <c:pt idx="1">
                  <c:v>4.0540540540540543E-2</c:v>
                </c:pt>
                <c:pt idx="2">
                  <c:v>6.7567567567567571E-3</c:v>
                </c:pt>
                <c:pt idx="3">
                  <c:v>2.0270270270270271E-2</c:v>
                </c:pt>
                <c:pt idx="4">
                  <c:v>3.3783783783783786E-2</c:v>
                </c:pt>
                <c:pt idx="5">
                  <c:v>5.4054054054054057E-2</c:v>
                </c:pt>
                <c:pt idx="6">
                  <c:v>5.4054054054054057E-2</c:v>
                </c:pt>
                <c:pt idx="7">
                  <c:v>2.0270270270270271E-2</c:v>
                </c:pt>
                <c:pt idx="8">
                  <c:v>4.0540540540540543E-2</c:v>
                </c:pt>
                <c:pt idx="9">
                  <c:v>3.3783783783783786E-2</c:v>
                </c:pt>
                <c:pt idx="10">
                  <c:v>0.10810810810810811</c:v>
                </c:pt>
                <c:pt idx="11">
                  <c:v>0.11486486486486487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B9-4D06-BBEA-11A7B3A693DB}"/>
            </c:ext>
          </c:extLst>
        </c:ser>
        <c:ser>
          <c:idx val="0"/>
          <c:order val="1"/>
          <c:tx>
            <c:strRef>
              <c:f>Charts!$J$112</c:f>
              <c:strCache>
                <c:ptCount val="1"/>
                <c:pt idx="0">
                  <c:v>Military Hull Loss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</c:spPr>
          <c:invertIfNegative val="0"/>
          <c:cat>
            <c:strRef>
              <c:f>Charts!$G$121:$G$132</c:f>
              <c:strCache>
                <c:ptCount val="12"/>
                <c:pt idx="0">
                  <c:v>Cranes</c:v>
                </c:pt>
                <c:pt idx="1">
                  <c:v>Eagles</c:v>
                </c:pt>
                <c:pt idx="2">
                  <c:v>Crows-ravens</c:v>
                </c:pt>
                <c:pt idx="3">
                  <c:v>Pelicans</c:v>
                </c:pt>
                <c:pt idx="4">
                  <c:v>Blackbirds-Starling-Cowbirds</c:v>
                </c:pt>
                <c:pt idx="5">
                  <c:v>Geese</c:v>
                </c:pt>
                <c:pt idx="6">
                  <c:v>Doves/pigeons</c:v>
                </c:pt>
                <c:pt idx="7">
                  <c:v>Ducks</c:v>
                </c:pt>
                <c:pt idx="8">
                  <c:v>New world vultures</c:v>
                </c:pt>
                <c:pt idx="9">
                  <c:v>Hawks (buteos)</c:v>
                </c:pt>
                <c:pt idx="10">
                  <c:v>Old world vultures</c:v>
                </c:pt>
                <c:pt idx="11">
                  <c:v>Gulls</c:v>
                </c:pt>
              </c:strCache>
            </c:strRef>
          </c:cat>
          <c:val>
            <c:numRef>
              <c:f>Charts!$K$121:$K$132</c:f>
              <c:numCache>
                <c:formatCode>0%</c:formatCode>
                <c:ptCount val="12"/>
                <c:pt idx="0">
                  <c:v>2.2727272727272728E-2</c:v>
                </c:pt>
                <c:pt idx="1">
                  <c:v>2.2727272727272728E-2</c:v>
                </c:pt>
                <c:pt idx="2">
                  <c:v>2.7272727272727271E-2</c:v>
                </c:pt>
                <c:pt idx="3">
                  <c:v>3.6363636363636362E-2</c:v>
                </c:pt>
                <c:pt idx="4">
                  <c:v>3.6363636363636362E-2</c:v>
                </c:pt>
                <c:pt idx="5">
                  <c:v>5.909090909090909E-2</c:v>
                </c:pt>
                <c:pt idx="6">
                  <c:v>6.363636363636363E-2</c:v>
                </c:pt>
                <c:pt idx="7">
                  <c:v>8.6363636363636365E-2</c:v>
                </c:pt>
                <c:pt idx="8">
                  <c:v>8.6363636363636365E-2</c:v>
                </c:pt>
                <c:pt idx="9">
                  <c:v>0.10454545454545454</c:v>
                </c:pt>
                <c:pt idx="10">
                  <c:v>0.15454545454545454</c:v>
                </c:pt>
                <c:pt idx="11">
                  <c:v>0.22272727272727272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B9-4D06-BBEA-11A7B3A693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13648360"/>
        <c:axId val="1"/>
      </c:barChart>
      <c:catAx>
        <c:axId val="413648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1364836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72971249983179265"/>
          <c:y val="0.67950260482347269"/>
          <c:w val="0.26666016264538728"/>
          <c:h val="0.17697902227989062"/>
        </c:manualLayout>
      </c:layout>
      <c:overlay val="0"/>
      <c:spPr>
        <a:noFill/>
        <a:ln w="25400">
          <a:noFill/>
        </a:ln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3081627709821976"/>
          <c:y val="5.0925925925925923E-2"/>
          <c:w val="0.6259613616280687"/>
          <c:h val="0.8648228346456693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Charts!$N$112</c:f>
              <c:strCache>
                <c:ptCount val="1"/>
                <c:pt idx="0">
                  <c:v>Civil Fatalities 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</c:spPr>
          <c:invertIfNegative val="0"/>
          <c:cat>
            <c:strRef>
              <c:f>Charts!$M$124:$M$132</c:f>
              <c:strCache>
                <c:ptCount val="9"/>
                <c:pt idx="0">
                  <c:v>Blackbirds-Starling-Cowbirds</c:v>
                </c:pt>
                <c:pt idx="1">
                  <c:v>Hawks (buteos)</c:v>
                </c:pt>
                <c:pt idx="2">
                  <c:v>Doves/pigeons</c:v>
                </c:pt>
                <c:pt idx="3">
                  <c:v>Pelicans</c:v>
                </c:pt>
                <c:pt idx="4">
                  <c:v>Ducks</c:v>
                </c:pt>
                <c:pt idx="5">
                  <c:v>Gulls</c:v>
                </c:pt>
                <c:pt idx="6">
                  <c:v>Geese</c:v>
                </c:pt>
                <c:pt idx="7">
                  <c:v>New world vultures</c:v>
                </c:pt>
                <c:pt idx="8">
                  <c:v>Old world vultures</c:v>
                </c:pt>
              </c:strCache>
            </c:strRef>
          </c:cat>
          <c:val>
            <c:numRef>
              <c:f>Charts!$O$124:$O$132</c:f>
              <c:numCache>
                <c:formatCode>0%</c:formatCode>
                <c:ptCount val="9"/>
                <c:pt idx="0">
                  <c:v>2.0408163265306121E-2</c:v>
                </c:pt>
                <c:pt idx="1">
                  <c:v>4.0816326530612242E-2</c:v>
                </c:pt>
                <c:pt idx="2">
                  <c:v>4.0816326530612242E-2</c:v>
                </c:pt>
                <c:pt idx="3">
                  <c:v>4.0816326530612242E-2</c:v>
                </c:pt>
                <c:pt idx="4">
                  <c:v>0</c:v>
                </c:pt>
                <c:pt idx="5">
                  <c:v>0.10204081632653061</c:v>
                </c:pt>
                <c:pt idx="6">
                  <c:v>8.1632653061224483E-2</c:v>
                </c:pt>
                <c:pt idx="7">
                  <c:v>6.1224489795918366E-2</c:v>
                </c:pt>
                <c:pt idx="8">
                  <c:v>0.30612244897959184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5B-4B27-9585-5DAEDCB6DF66}"/>
            </c:ext>
          </c:extLst>
        </c:ser>
        <c:ser>
          <c:idx val="0"/>
          <c:order val="1"/>
          <c:tx>
            <c:strRef>
              <c:f>Charts!$P$112</c:f>
              <c:strCache>
                <c:ptCount val="1"/>
                <c:pt idx="0">
                  <c:v>Military Fatalities 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</c:spPr>
          <c:invertIfNegative val="0"/>
          <c:cat>
            <c:strRef>
              <c:f>Charts!$M$124:$M$132</c:f>
              <c:strCache>
                <c:ptCount val="9"/>
                <c:pt idx="0">
                  <c:v>Blackbirds-Starling-Cowbirds</c:v>
                </c:pt>
                <c:pt idx="1">
                  <c:v>Hawks (buteos)</c:v>
                </c:pt>
                <c:pt idx="2">
                  <c:v>Doves/pigeons</c:v>
                </c:pt>
                <c:pt idx="3">
                  <c:v>Pelicans</c:v>
                </c:pt>
                <c:pt idx="4">
                  <c:v>Ducks</c:v>
                </c:pt>
                <c:pt idx="5">
                  <c:v>Gulls</c:v>
                </c:pt>
                <c:pt idx="6">
                  <c:v>Geese</c:v>
                </c:pt>
                <c:pt idx="7">
                  <c:v>New world vultures</c:v>
                </c:pt>
                <c:pt idx="8">
                  <c:v>Old world vultures</c:v>
                </c:pt>
              </c:strCache>
            </c:strRef>
          </c:cat>
          <c:val>
            <c:numRef>
              <c:f>Charts!$Q$124:$Q$132</c:f>
              <c:numCache>
                <c:formatCode>0%</c:formatCode>
                <c:ptCount val="9"/>
                <c:pt idx="0">
                  <c:v>0.04</c:v>
                </c:pt>
                <c:pt idx="1">
                  <c:v>0.06</c:v>
                </c:pt>
                <c:pt idx="2">
                  <c:v>0.06</c:v>
                </c:pt>
                <c:pt idx="3">
                  <c:v>0.06</c:v>
                </c:pt>
                <c:pt idx="4">
                  <c:v>0.08</c:v>
                </c:pt>
                <c:pt idx="5">
                  <c:v>0.1</c:v>
                </c:pt>
                <c:pt idx="6">
                  <c:v>0.12</c:v>
                </c:pt>
                <c:pt idx="7">
                  <c:v>0.14000000000000001</c:v>
                </c:pt>
                <c:pt idx="8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5B-4B27-9585-5DAEDCB6DF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13865240"/>
        <c:axId val="1"/>
      </c:barChart>
      <c:catAx>
        <c:axId val="413865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1386524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70468346933761083"/>
          <c:y val="0.73152302987953022"/>
          <c:w val="0.29168887791490572"/>
          <c:h val="0.12495858486076861"/>
        </c:manualLayout>
      </c:layout>
      <c:overlay val="0"/>
      <c:spPr>
        <a:noFill/>
        <a:ln w="25400">
          <a:noFill/>
        </a:ln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630504285709509"/>
          <c:y val="5.0925925925925923E-2"/>
          <c:w val="0.77562897761665717"/>
          <c:h val="0.781489501312335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Charts!$G$169</c:f>
              <c:strCache>
                <c:ptCount val="1"/>
                <c:pt idx="0">
                  <c:v>Civil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</c:spPr>
          <c:invertIfNegative val="0"/>
          <c:cat>
            <c:strRef>
              <c:f>Charts!$F$170:$F$177</c:f>
              <c:strCache>
                <c:ptCount val="8"/>
                <c:pt idx="0">
                  <c:v>0-100</c:v>
                </c:pt>
                <c:pt idx="1">
                  <c:v>101-200</c:v>
                </c:pt>
                <c:pt idx="2">
                  <c:v>201-300</c:v>
                </c:pt>
                <c:pt idx="3">
                  <c:v>301-400</c:v>
                </c:pt>
                <c:pt idx="4">
                  <c:v>401-500</c:v>
                </c:pt>
                <c:pt idx="5">
                  <c:v>501-1000</c:v>
                </c:pt>
                <c:pt idx="6">
                  <c:v>1001-3000</c:v>
                </c:pt>
                <c:pt idx="7">
                  <c:v>&gt;3000</c:v>
                </c:pt>
              </c:strCache>
            </c:strRef>
          </c:cat>
          <c:val>
            <c:numRef>
              <c:f>Charts!$G$170:$G$177</c:f>
              <c:numCache>
                <c:formatCode>General</c:formatCode>
                <c:ptCount val="8"/>
                <c:pt idx="0">
                  <c:v>88</c:v>
                </c:pt>
                <c:pt idx="1">
                  <c:v>4</c:v>
                </c:pt>
                <c:pt idx="2">
                  <c:v>6</c:v>
                </c:pt>
                <c:pt idx="3">
                  <c:v>3</c:v>
                </c:pt>
                <c:pt idx="4">
                  <c:v>2</c:v>
                </c:pt>
                <c:pt idx="5">
                  <c:v>11</c:v>
                </c:pt>
                <c:pt idx="6">
                  <c:v>10</c:v>
                </c:pt>
                <c:pt idx="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AF-4378-816D-29D597625E13}"/>
            </c:ext>
          </c:extLst>
        </c:ser>
        <c:ser>
          <c:idx val="1"/>
          <c:order val="1"/>
          <c:tx>
            <c:strRef>
              <c:f>Charts!$H$169</c:f>
              <c:strCache>
                <c:ptCount val="1"/>
                <c:pt idx="0">
                  <c:v>Military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Charts!$F$170:$F$177</c:f>
              <c:strCache>
                <c:ptCount val="8"/>
                <c:pt idx="0">
                  <c:v>0-100</c:v>
                </c:pt>
                <c:pt idx="1">
                  <c:v>101-200</c:v>
                </c:pt>
                <c:pt idx="2">
                  <c:v>201-300</c:v>
                </c:pt>
                <c:pt idx="3">
                  <c:v>301-400</c:v>
                </c:pt>
                <c:pt idx="4">
                  <c:v>401-500</c:v>
                </c:pt>
                <c:pt idx="5">
                  <c:v>501-1000</c:v>
                </c:pt>
                <c:pt idx="6">
                  <c:v>1001-3000</c:v>
                </c:pt>
                <c:pt idx="7">
                  <c:v>&gt;3000</c:v>
                </c:pt>
              </c:strCache>
            </c:strRef>
          </c:cat>
          <c:val>
            <c:numRef>
              <c:f>Charts!$H$170:$H$177</c:f>
              <c:numCache>
                <c:formatCode>General</c:formatCode>
                <c:ptCount val="8"/>
                <c:pt idx="0">
                  <c:v>57</c:v>
                </c:pt>
                <c:pt idx="1">
                  <c:v>18</c:v>
                </c:pt>
                <c:pt idx="2">
                  <c:v>34</c:v>
                </c:pt>
                <c:pt idx="3">
                  <c:v>21</c:v>
                </c:pt>
                <c:pt idx="4">
                  <c:v>38</c:v>
                </c:pt>
                <c:pt idx="5">
                  <c:v>49</c:v>
                </c:pt>
                <c:pt idx="6">
                  <c:v>41</c:v>
                </c:pt>
                <c:pt idx="7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AF-4378-816D-29D597625E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17723264"/>
        <c:axId val="1"/>
      </c:barChart>
      <c:catAx>
        <c:axId val="4177232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AU" dirty="0"/>
                  <a:t>Height AGL (Feet)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AU" dirty="0"/>
                  <a:t>Number of Accidents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1772326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2024187665484838"/>
          <c:y val="5.3292090370453217E-2"/>
          <c:w val="0.12652362959458541"/>
          <c:h val="0.15736836104609661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Civil Accidents Phase of Flight</a:t>
            </a:r>
          </a:p>
        </c:rich>
      </c:tx>
      <c:layout>
        <c:manualLayout>
          <c:xMode val="edge"/>
          <c:yMode val="edge"/>
          <c:x val="0.27722581009900771"/>
          <c:y val="7.4441323726950788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3090962787639438"/>
          <c:y val="0.18408945297891524"/>
          <c:w val="0.54010671961936385"/>
          <c:h val="0.7435789743753279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C7E-4CBA-A684-C607FB041F7D}"/>
              </c:ext>
            </c:extLst>
          </c:dPt>
          <c:dPt>
            <c:idx val="1"/>
            <c:bubble3D val="0"/>
            <c:spPr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C7E-4CBA-A684-C607FB041F7D}"/>
              </c:ext>
            </c:extLst>
          </c:dPt>
          <c:dPt>
            <c:idx val="2"/>
            <c:bubble3D val="0"/>
            <c:spPr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C7E-4CBA-A684-C607FB041F7D}"/>
              </c:ext>
            </c:extLst>
          </c:dPt>
          <c:dPt>
            <c:idx val="3"/>
            <c:bubble3D val="0"/>
            <c:spPr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C7E-4CBA-A684-C607FB041F7D}"/>
              </c:ext>
            </c:extLst>
          </c:dPt>
          <c:dPt>
            <c:idx val="4"/>
            <c:bubble3D val="0"/>
            <c:spPr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C7E-4CBA-A684-C607FB041F7D}"/>
              </c:ext>
            </c:extLst>
          </c:dPt>
          <c:dPt>
            <c:idx val="5"/>
            <c:bubble3D val="0"/>
            <c:spPr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C7E-4CBA-A684-C607FB041F7D}"/>
              </c:ext>
            </c:extLst>
          </c:dPt>
          <c:dPt>
            <c:idx val="6"/>
            <c:bubble3D val="0"/>
            <c:spPr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C7E-4CBA-A684-C607FB041F7D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E-DC7E-4CBA-A684-C607FB041F7D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F-DC7E-4CBA-A684-C607FB041F7D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0-DC7E-4CBA-A684-C607FB041F7D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11-DC7E-4CBA-A684-C607FB041F7D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2-DC7E-4CBA-A684-C607FB041F7D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13-DC7E-4CBA-A684-C607FB041F7D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14-DC7E-4CBA-A684-C607FB041F7D}"/>
              </c:ext>
            </c:extLst>
          </c:dPt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15-DC7E-4CBA-A684-C607FB041F7D}"/>
              </c:ext>
            </c:extLst>
          </c:dPt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16-DC7E-4CBA-A684-C607FB041F7D}"/>
              </c:ext>
            </c:extLst>
          </c:dPt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17-DC7E-4CBA-A684-C607FB041F7D}"/>
              </c:ext>
            </c:extLst>
          </c:dPt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18-DC7E-4CBA-A684-C607FB041F7D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19-DC7E-4CBA-A684-C607FB041F7D}"/>
              </c:ext>
            </c:extLst>
          </c:dPt>
          <c:dPt>
            <c:idx val="19"/>
            <c:bubble3D val="0"/>
            <c:extLst>
              <c:ext xmlns:c16="http://schemas.microsoft.com/office/drawing/2014/chart" uri="{C3380CC4-5D6E-409C-BE32-E72D297353CC}">
                <c16:uniqueId val="{0000001A-DC7E-4CBA-A684-C607FB041F7D}"/>
              </c:ext>
            </c:extLst>
          </c:dPt>
          <c:dPt>
            <c:idx val="20"/>
            <c:bubble3D val="0"/>
            <c:extLst>
              <c:ext xmlns:c16="http://schemas.microsoft.com/office/drawing/2014/chart" uri="{C3380CC4-5D6E-409C-BE32-E72D297353CC}">
                <c16:uniqueId val="{0000001B-DC7E-4CBA-A684-C607FB041F7D}"/>
              </c:ext>
            </c:extLst>
          </c:dPt>
          <c:dPt>
            <c:idx val="21"/>
            <c:bubble3D val="0"/>
            <c:extLst>
              <c:ext xmlns:c16="http://schemas.microsoft.com/office/drawing/2014/chart" uri="{C3380CC4-5D6E-409C-BE32-E72D297353CC}">
                <c16:uniqueId val="{0000001C-DC7E-4CBA-A684-C607FB041F7D}"/>
              </c:ext>
            </c:extLst>
          </c:dPt>
          <c:dPt>
            <c:idx val="22"/>
            <c:bubble3D val="0"/>
            <c:extLst>
              <c:ext xmlns:c16="http://schemas.microsoft.com/office/drawing/2014/chart" uri="{C3380CC4-5D6E-409C-BE32-E72D297353CC}">
                <c16:uniqueId val="{0000001D-DC7E-4CBA-A684-C607FB041F7D}"/>
              </c:ext>
            </c:extLst>
          </c:dPt>
          <c:dPt>
            <c:idx val="23"/>
            <c:bubble3D val="0"/>
            <c:extLst>
              <c:ext xmlns:c16="http://schemas.microsoft.com/office/drawing/2014/chart" uri="{C3380CC4-5D6E-409C-BE32-E72D297353CC}">
                <c16:uniqueId val="{0000001E-DC7E-4CBA-A684-C607FB041F7D}"/>
              </c:ext>
            </c:extLst>
          </c:dPt>
          <c:dLbls>
            <c:dLbl>
              <c:idx val="23"/>
              <c:layout>
                <c:manualLayout>
                  <c:x val="1.370714329709506E-2"/>
                  <c:y val="1.955950437900974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DC7E-4CBA-A684-C607FB041F7D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Charts!$F$255:$F$278</c:f>
              <c:strCache>
                <c:ptCount val="24"/>
                <c:pt idx="0">
                  <c:v>Approach</c:v>
                </c:pt>
                <c:pt idx="3">
                  <c:v>Climb</c:v>
                </c:pt>
                <c:pt idx="5">
                  <c:v>Enroute</c:v>
                </c:pt>
                <c:pt idx="10">
                  <c:v>Landing roll</c:v>
                </c:pt>
                <c:pt idx="11">
                  <c:v>Low level</c:v>
                </c:pt>
                <c:pt idx="15">
                  <c:v>Other</c:v>
                </c:pt>
                <c:pt idx="19">
                  <c:v>Take-off</c:v>
                </c:pt>
                <c:pt idx="23">
                  <c:v>Unknown</c:v>
                </c:pt>
              </c:strCache>
            </c:strRef>
          </c:cat>
          <c:val>
            <c:numRef>
              <c:f>Charts!$G$255:$G$278</c:f>
              <c:numCache>
                <c:formatCode>General</c:formatCode>
                <c:ptCount val="24"/>
                <c:pt idx="0">
                  <c:v>32</c:v>
                </c:pt>
                <c:pt idx="3">
                  <c:v>39</c:v>
                </c:pt>
                <c:pt idx="5">
                  <c:v>51</c:v>
                </c:pt>
                <c:pt idx="10">
                  <c:v>17</c:v>
                </c:pt>
                <c:pt idx="11">
                  <c:v>10</c:v>
                </c:pt>
                <c:pt idx="15">
                  <c:v>3</c:v>
                </c:pt>
                <c:pt idx="19">
                  <c:v>49</c:v>
                </c:pt>
                <c:pt idx="2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DC7E-4CBA-A684-C607FB041F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AU" sz="1800" b="0" i="0" u="none" strike="noStrike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en-US" dirty="0"/>
              <a:t>Military Accidents Phase of Flight</a:t>
            </a:r>
          </a:p>
        </c:rich>
      </c:tx>
      <c:layout>
        <c:manualLayout>
          <c:xMode val="edge"/>
          <c:yMode val="edge"/>
          <c:x val="0.2614441767929432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3090962787639438"/>
          <c:y val="0.18408945297891524"/>
          <c:w val="0.54010671961936385"/>
          <c:h val="0.7435789743753279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347-4130-A952-825C95C54D8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347-4130-A952-825C95C54D8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347-4130-A952-825C95C54D8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347-4130-A952-825C95C54D8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347-4130-A952-825C95C54D8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347-4130-A952-825C95C54D8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347-4130-A952-825C95C54D81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E-7347-4130-A952-825C95C54D81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F-7347-4130-A952-825C95C54D81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0-7347-4130-A952-825C95C54D81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11-7347-4130-A952-825C95C54D81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2-7347-4130-A952-825C95C54D81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13-7347-4130-A952-825C95C54D81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14-7347-4130-A952-825C95C54D81}"/>
              </c:ext>
            </c:extLst>
          </c:dPt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15-7347-4130-A952-825C95C54D81}"/>
              </c:ext>
            </c:extLst>
          </c:dPt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16-7347-4130-A952-825C95C54D81}"/>
              </c:ext>
            </c:extLst>
          </c:dPt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17-7347-4130-A952-825C95C54D81}"/>
              </c:ext>
            </c:extLst>
          </c:dPt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18-7347-4130-A952-825C95C54D81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19-7347-4130-A952-825C95C54D81}"/>
              </c:ext>
            </c:extLst>
          </c:dPt>
          <c:dPt>
            <c:idx val="19"/>
            <c:bubble3D val="0"/>
            <c:extLst>
              <c:ext xmlns:c16="http://schemas.microsoft.com/office/drawing/2014/chart" uri="{C3380CC4-5D6E-409C-BE32-E72D297353CC}">
                <c16:uniqueId val="{0000001A-7347-4130-A952-825C95C54D81}"/>
              </c:ext>
            </c:extLst>
          </c:dPt>
          <c:dPt>
            <c:idx val="20"/>
            <c:bubble3D val="0"/>
            <c:extLst>
              <c:ext xmlns:c16="http://schemas.microsoft.com/office/drawing/2014/chart" uri="{C3380CC4-5D6E-409C-BE32-E72D297353CC}">
                <c16:uniqueId val="{0000001B-7347-4130-A952-825C95C54D81}"/>
              </c:ext>
            </c:extLst>
          </c:dPt>
          <c:dPt>
            <c:idx val="21"/>
            <c:bubble3D val="0"/>
            <c:extLst>
              <c:ext xmlns:c16="http://schemas.microsoft.com/office/drawing/2014/chart" uri="{C3380CC4-5D6E-409C-BE32-E72D297353CC}">
                <c16:uniqueId val="{0000001C-7347-4130-A952-825C95C54D81}"/>
              </c:ext>
            </c:extLst>
          </c:dPt>
          <c:dPt>
            <c:idx val="22"/>
            <c:bubble3D val="0"/>
            <c:extLst>
              <c:ext xmlns:c16="http://schemas.microsoft.com/office/drawing/2014/chart" uri="{C3380CC4-5D6E-409C-BE32-E72D297353CC}">
                <c16:uniqueId val="{0000001D-7347-4130-A952-825C95C54D81}"/>
              </c:ext>
            </c:extLst>
          </c:dPt>
          <c:dPt>
            <c:idx val="23"/>
            <c:bubble3D val="0"/>
            <c:extLst>
              <c:ext xmlns:c16="http://schemas.microsoft.com/office/drawing/2014/chart" uri="{C3380CC4-5D6E-409C-BE32-E72D297353CC}">
                <c16:uniqueId val="{0000001E-7347-4130-A952-825C95C54D81}"/>
              </c:ext>
            </c:extLst>
          </c:dPt>
          <c:dLbls>
            <c:dLbl>
              <c:idx val="10"/>
              <c:layout>
                <c:manualLayout>
                  <c:x val="6.1353778802110178E-3"/>
                  <c:y val="7.570098944457168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347-4130-A952-825C95C54D81}"/>
                </c:ext>
              </c:extLst>
            </c:dLbl>
            <c:dLbl>
              <c:idx val="23"/>
              <c:layout>
                <c:manualLayout>
                  <c:x val="1.370714329709506E-2"/>
                  <c:y val="1.955950437900974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7347-4130-A952-825C95C54D81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Charts!$F$255:$F$278</c:f>
              <c:strCache>
                <c:ptCount val="24"/>
                <c:pt idx="0">
                  <c:v>Approach</c:v>
                </c:pt>
                <c:pt idx="3">
                  <c:v>Climb</c:v>
                </c:pt>
                <c:pt idx="5">
                  <c:v>Enroute</c:v>
                </c:pt>
                <c:pt idx="10">
                  <c:v>Landing roll</c:v>
                </c:pt>
                <c:pt idx="11">
                  <c:v>Low level</c:v>
                </c:pt>
                <c:pt idx="15">
                  <c:v>Other</c:v>
                </c:pt>
                <c:pt idx="19">
                  <c:v>Take-off</c:v>
                </c:pt>
                <c:pt idx="23">
                  <c:v>Unknown</c:v>
                </c:pt>
              </c:strCache>
            </c:strRef>
          </c:cat>
          <c:val>
            <c:numRef>
              <c:f>Charts!$H$255:$H$278</c:f>
              <c:numCache>
                <c:formatCode>General</c:formatCode>
                <c:ptCount val="24"/>
                <c:pt idx="0">
                  <c:v>45</c:v>
                </c:pt>
                <c:pt idx="3">
                  <c:v>61</c:v>
                </c:pt>
                <c:pt idx="5">
                  <c:v>186</c:v>
                </c:pt>
                <c:pt idx="10">
                  <c:v>3</c:v>
                </c:pt>
                <c:pt idx="11">
                  <c:v>20</c:v>
                </c:pt>
                <c:pt idx="15">
                  <c:v>11</c:v>
                </c:pt>
                <c:pt idx="19">
                  <c:v>34</c:v>
                </c:pt>
                <c:pt idx="23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7347-4130-A952-825C95C54D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 b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227412836885045E-2"/>
          <c:y val="4.0237846599400724E-2"/>
          <c:w val="0.8841734145819552"/>
          <c:h val="0.89024607059521899"/>
        </c:manualLayout>
      </c:layout>
      <c:lineChart>
        <c:grouping val="standard"/>
        <c:varyColors val="0"/>
        <c:ser>
          <c:idx val="0"/>
          <c:order val="0"/>
          <c:tx>
            <c:strRef>
              <c:f>'Mass struck graph'!$F$1</c:f>
              <c:strCache>
                <c:ptCount val="1"/>
                <c:pt idx="0">
                  <c:v>Mass (kg)/104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5"/>
            <c:marker>
              <c:symbol val="circle"/>
              <c:size val="5"/>
              <c:spPr>
                <a:solidFill>
                  <a:srgbClr val="FFFF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C40A-4221-A3C6-8A6C727E9ABC}"/>
              </c:ext>
            </c:extLst>
          </c:dPt>
          <c:dPt>
            <c:idx val="6"/>
            <c:marker>
              <c:symbol val="circle"/>
              <c:size val="5"/>
              <c:spPr>
                <a:solidFill>
                  <a:srgbClr val="FFFF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C40A-4221-A3C6-8A6C727E9ABC}"/>
              </c:ext>
            </c:extLst>
          </c:dPt>
          <c:dPt>
            <c:idx val="8"/>
            <c:marker>
              <c:symbol val="circle"/>
              <c:size val="5"/>
              <c:spPr>
                <a:solidFill>
                  <a:srgbClr val="0070C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C40A-4221-A3C6-8A6C727E9ABC}"/>
              </c:ext>
            </c:extLst>
          </c:dPt>
          <c:dPt>
            <c:idx val="10"/>
            <c:marker>
              <c:symbol val="circle"/>
              <c:size val="5"/>
              <c:spPr>
                <a:solidFill>
                  <a:srgbClr val="FFFF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C40A-4221-A3C6-8A6C727E9ABC}"/>
              </c:ext>
            </c:extLst>
          </c:dPt>
          <c:dPt>
            <c:idx val="11"/>
            <c:marker>
              <c:symbol val="circle"/>
              <c:size val="5"/>
              <c:spPr>
                <a:solidFill>
                  <a:srgbClr val="FFFF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C40A-4221-A3C6-8A6C727E9ABC}"/>
              </c:ext>
            </c:extLst>
          </c:dPt>
          <c:dPt>
            <c:idx val="14"/>
            <c:marker>
              <c:symbol val="circle"/>
              <c:size val="5"/>
              <c:spPr>
                <a:solidFill>
                  <a:srgbClr val="FFFF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C40A-4221-A3C6-8A6C727E9ABC}"/>
              </c:ext>
            </c:extLst>
          </c:dPt>
          <c:dPt>
            <c:idx val="15"/>
            <c:marker>
              <c:symbol val="circle"/>
              <c:size val="5"/>
              <c:spPr>
                <a:solidFill>
                  <a:srgbClr val="0070C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C40A-4221-A3C6-8A6C727E9ABC}"/>
              </c:ext>
            </c:extLst>
          </c:dPt>
          <c:dPt>
            <c:idx val="16"/>
            <c:marker>
              <c:symbol val="circle"/>
              <c:size val="5"/>
              <c:spPr>
                <a:solidFill>
                  <a:srgbClr val="FFFF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C40A-4221-A3C6-8A6C727E9ABC}"/>
              </c:ext>
            </c:extLst>
          </c:dPt>
          <c:dPt>
            <c:idx val="18"/>
            <c:marker>
              <c:symbol val="circle"/>
              <c:size val="5"/>
              <c:spPr>
                <a:solidFill>
                  <a:srgbClr val="0070C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C40A-4221-A3C6-8A6C727E9ABC}"/>
              </c:ext>
            </c:extLst>
          </c:dPt>
          <c:dPt>
            <c:idx val="21"/>
            <c:marker>
              <c:symbol val="circle"/>
              <c:size val="5"/>
              <c:spPr>
                <a:solidFill>
                  <a:srgbClr val="FFFF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C40A-4221-A3C6-8A6C727E9ABC}"/>
              </c:ext>
            </c:extLst>
          </c:dPt>
          <c:dPt>
            <c:idx val="22"/>
            <c:marker>
              <c:symbol val="circle"/>
              <c:size val="5"/>
              <c:spPr>
                <a:solidFill>
                  <a:srgbClr val="FFFF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C40A-4221-A3C6-8A6C727E9ABC}"/>
              </c:ext>
            </c:extLst>
          </c:dPt>
          <c:dPt>
            <c:idx val="23"/>
            <c:marker>
              <c:symbol val="circle"/>
              <c:size val="5"/>
              <c:spPr>
                <a:solidFill>
                  <a:srgbClr val="FFFF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C40A-4221-A3C6-8A6C727E9ABC}"/>
              </c:ext>
            </c:extLst>
          </c:dPt>
          <c:dPt>
            <c:idx val="24"/>
            <c:marker>
              <c:symbol val="circle"/>
              <c:size val="5"/>
              <c:spPr>
                <a:solidFill>
                  <a:srgbClr val="FFFF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C40A-4221-A3C6-8A6C727E9ABC}"/>
              </c:ext>
            </c:extLst>
          </c:dPt>
          <c:dPt>
            <c:idx val="25"/>
            <c:marker>
              <c:symbol val="circle"/>
              <c:size val="5"/>
              <c:spPr>
                <a:solidFill>
                  <a:srgbClr val="0070C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C40A-4221-A3C6-8A6C727E9ABC}"/>
              </c:ext>
            </c:extLst>
          </c:dPt>
          <c:dPt>
            <c:idx val="26"/>
            <c:marker>
              <c:symbol val="circle"/>
              <c:size val="5"/>
              <c:spPr>
                <a:solidFill>
                  <a:srgbClr val="FFFF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C40A-4221-A3C6-8A6C727E9ABC}"/>
              </c:ext>
            </c:extLst>
          </c:dPt>
          <c:dPt>
            <c:idx val="27"/>
            <c:marker>
              <c:symbol val="circle"/>
              <c:size val="5"/>
              <c:spPr>
                <a:solidFill>
                  <a:srgbClr val="0070C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C40A-4221-A3C6-8A6C727E9ABC}"/>
              </c:ext>
            </c:extLst>
          </c:dPt>
          <c:dPt>
            <c:idx val="31"/>
            <c:marker>
              <c:symbol val="circle"/>
              <c:size val="5"/>
              <c:spPr>
                <a:solidFill>
                  <a:srgbClr val="FFFF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C40A-4221-A3C6-8A6C727E9ABC}"/>
              </c:ext>
            </c:extLst>
          </c:dPt>
          <c:dPt>
            <c:idx val="32"/>
            <c:marker>
              <c:symbol val="circle"/>
              <c:size val="5"/>
              <c:spPr>
                <a:solidFill>
                  <a:srgbClr val="0070C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C40A-4221-A3C6-8A6C727E9ABC}"/>
              </c:ext>
            </c:extLst>
          </c:dPt>
          <c:dPt>
            <c:idx val="35"/>
            <c:marker>
              <c:symbol val="circle"/>
              <c:size val="5"/>
              <c:spPr>
                <a:solidFill>
                  <a:srgbClr val="0070C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C40A-4221-A3C6-8A6C727E9ABC}"/>
              </c:ext>
            </c:extLst>
          </c:dPt>
          <c:dPt>
            <c:idx val="37"/>
            <c:marker>
              <c:symbol val="circle"/>
              <c:size val="5"/>
              <c:spPr>
                <a:solidFill>
                  <a:srgbClr val="FFFF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C40A-4221-A3C6-8A6C727E9ABC}"/>
              </c:ext>
            </c:extLst>
          </c:dPt>
          <c:dPt>
            <c:idx val="39"/>
            <c:marker>
              <c:symbol val="circle"/>
              <c:size val="5"/>
              <c:spPr>
                <a:solidFill>
                  <a:srgbClr val="0070C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C40A-4221-A3C6-8A6C727E9ABC}"/>
              </c:ext>
            </c:extLst>
          </c:dPt>
          <c:dPt>
            <c:idx val="40"/>
            <c:marker>
              <c:symbol val="circle"/>
              <c:size val="5"/>
              <c:spPr>
                <a:solidFill>
                  <a:srgbClr val="FFFF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C40A-4221-A3C6-8A6C727E9ABC}"/>
              </c:ext>
            </c:extLst>
          </c:dPt>
          <c:dPt>
            <c:idx val="41"/>
            <c:marker>
              <c:symbol val="circle"/>
              <c:size val="5"/>
              <c:spPr>
                <a:solidFill>
                  <a:srgbClr val="FFFF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C40A-4221-A3C6-8A6C727E9ABC}"/>
              </c:ext>
            </c:extLst>
          </c:dPt>
          <c:dPt>
            <c:idx val="42"/>
            <c:marker>
              <c:symbol val="circle"/>
              <c:size val="5"/>
              <c:spPr>
                <a:solidFill>
                  <a:srgbClr val="FFFF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C40A-4221-A3C6-8A6C727E9ABC}"/>
              </c:ext>
            </c:extLst>
          </c:dPt>
          <c:dPt>
            <c:idx val="43"/>
            <c:marker>
              <c:symbol val="circle"/>
              <c:size val="5"/>
              <c:spPr>
                <a:solidFill>
                  <a:srgbClr val="0070C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C40A-4221-A3C6-8A6C727E9ABC}"/>
              </c:ext>
            </c:extLst>
          </c:dPt>
          <c:dPt>
            <c:idx val="44"/>
            <c:marker>
              <c:symbol val="circle"/>
              <c:size val="5"/>
              <c:spPr>
                <a:solidFill>
                  <a:srgbClr val="FFFF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9-C40A-4221-A3C6-8A6C727E9ABC}"/>
              </c:ext>
            </c:extLst>
          </c:dPt>
          <c:dPt>
            <c:idx val="45"/>
            <c:marker>
              <c:symbol val="circle"/>
              <c:size val="5"/>
              <c:spPr>
                <a:solidFill>
                  <a:srgbClr val="FFFF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A-C40A-4221-A3C6-8A6C727E9ABC}"/>
              </c:ext>
            </c:extLst>
          </c:dPt>
          <c:dPt>
            <c:idx val="46"/>
            <c:marker>
              <c:symbol val="circle"/>
              <c:size val="5"/>
              <c:spPr>
                <a:solidFill>
                  <a:srgbClr val="0070C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B-C40A-4221-A3C6-8A6C727E9ABC}"/>
              </c:ext>
            </c:extLst>
          </c:dPt>
          <c:cat>
            <c:strRef>
              <c:f>'Mass struck graph'!$E$2:$E$49</c:f>
              <c:strCache>
                <c:ptCount val="48"/>
                <c:pt idx="0">
                  <c:v>US1</c:v>
                </c:pt>
                <c:pt idx="1">
                  <c:v>US2</c:v>
                </c:pt>
                <c:pt idx="2">
                  <c:v>US3</c:v>
                </c:pt>
                <c:pt idx="3">
                  <c:v>US4</c:v>
                </c:pt>
                <c:pt idx="4">
                  <c:v>US5</c:v>
                </c:pt>
                <c:pt idx="5">
                  <c:v>CA1</c:v>
                </c:pt>
                <c:pt idx="6">
                  <c:v>CA2</c:v>
                </c:pt>
                <c:pt idx="7">
                  <c:v>US6</c:v>
                </c:pt>
                <c:pt idx="8">
                  <c:v>AU1</c:v>
                </c:pt>
                <c:pt idx="9">
                  <c:v>US7</c:v>
                </c:pt>
                <c:pt idx="10">
                  <c:v>CA3</c:v>
                </c:pt>
                <c:pt idx="11">
                  <c:v>CA4</c:v>
                </c:pt>
                <c:pt idx="12">
                  <c:v>US8</c:v>
                </c:pt>
                <c:pt idx="13">
                  <c:v>US9</c:v>
                </c:pt>
                <c:pt idx="14">
                  <c:v>CA5</c:v>
                </c:pt>
                <c:pt idx="15">
                  <c:v>AU2</c:v>
                </c:pt>
                <c:pt idx="16">
                  <c:v>CA6</c:v>
                </c:pt>
                <c:pt idx="17">
                  <c:v>US10</c:v>
                </c:pt>
                <c:pt idx="18">
                  <c:v>AU3</c:v>
                </c:pt>
                <c:pt idx="19">
                  <c:v>US11</c:v>
                </c:pt>
                <c:pt idx="20">
                  <c:v>US12</c:v>
                </c:pt>
                <c:pt idx="21">
                  <c:v>CA7</c:v>
                </c:pt>
                <c:pt idx="22">
                  <c:v>CA8</c:v>
                </c:pt>
                <c:pt idx="23">
                  <c:v>CA9</c:v>
                </c:pt>
                <c:pt idx="24">
                  <c:v>CA10</c:v>
                </c:pt>
                <c:pt idx="25">
                  <c:v>AU4</c:v>
                </c:pt>
                <c:pt idx="26">
                  <c:v>CA11</c:v>
                </c:pt>
                <c:pt idx="27">
                  <c:v>AU5</c:v>
                </c:pt>
                <c:pt idx="28">
                  <c:v>US13</c:v>
                </c:pt>
                <c:pt idx="29">
                  <c:v>US14</c:v>
                </c:pt>
                <c:pt idx="30">
                  <c:v>US15</c:v>
                </c:pt>
                <c:pt idx="31">
                  <c:v>CA12</c:v>
                </c:pt>
                <c:pt idx="32">
                  <c:v>AU6</c:v>
                </c:pt>
                <c:pt idx="33">
                  <c:v>US16</c:v>
                </c:pt>
                <c:pt idx="34">
                  <c:v>US17</c:v>
                </c:pt>
                <c:pt idx="35">
                  <c:v>AU7</c:v>
                </c:pt>
                <c:pt idx="36">
                  <c:v>US18</c:v>
                </c:pt>
                <c:pt idx="37">
                  <c:v>CA13</c:v>
                </c:pt>
                <c:pt idx="38">
                  <c:v>US19</c:v>
                </c:pt>
                <c:pt idx="39">
                  <c:v>AU8</c:v>
                </c:pt>
                <c:pt idx="40">
                  <c:v>CA14</c:v>
                </c:pt>
                <c:pt idx="41">
                  <c:v>CA15</c:v>
                </c:pt>
                <c:pt idx="42">
                  <c:v>CA16</c:v>
                </c:pt>
                <c:pt idx="43">
                  <c:v>AU9</c:v>
                </c:pt>
                <c:pt idx="44">
                  <c:v>CA17</c:v>
                </c:pt>
                <c:pt idx="45">
                  <c:v>CA18</c:v>
                </c:pt>
                <c:pt idx="46">
                  <c:v>AU10</c:v>
                </c:pt>
                <c:pt idx="47">
                  <c:v>US20</c:v>
                </c:pt>
              </c:strCache>
            </c:strRef>
          </c:cat>
          <c:val>
            <c:numRef>
              <c:f>'Mass struck graph'!$F$2:$F$49</c:f>
              <c:numCache>
                <c:formatCode>0.0</c:formatCode>
                <c:ptCount val="48"/>
                <c:pt idx="0">
                  <c:v>0.12414156338627862</c:v>
                </c:pt>
                <c:pt idx="1">
                  <c:v>0.29878079143260267</c:v>
                </c:pt>
                <c:pt idx="2">
                  <c:v>0.47171838037249308</c:v>
                </c:pt>
                <c:pt idx="3">
                  <c:v>0.56335818909674773</c:v>
                </c:pt>
                <c:pt idx="4">
                  <c:v>0.66255497399541896</c:v>
                </c:pt>
                <c:pt idx="5">
                  <c:v>0.71</c:v>
                </c:pt>
                <c:pt idx="6">
                  <c:v>0.72899999999999998</c:v>
                </c:pt>
                <c:pt idx="7">
                  <c:v>0.9412935943903501</c:v>
                </c:pt>
                <c:pt idx="8">
                  <c:v>0.9497661709841837</c:v>
                </c:pt>
                <c:pt idx="9">
                  <c:v>0.97308765194057012</c:v>
                </c:pt>
                <c:pt idx="10">
                  <c:v>1.0169999999999999</c:v>
                </c:pt>
                <c:pt idx="11">
                  <c:v>1.0329999999999999</c:v>
                </c:pt>
                <c:pt idx="12">
                  <c:v>1.0344768904054222</c:v>
                </c:pt>
                <c:pt idx="13">
                  <c:v>1.1289682994517609</c:v>
                </c:pt>
                <c:pt idx="14">
                  <c:v>1.135</c:v>
                </c:pt>
                <c:pt idx="15">
                  <c:v>1.2739476184511607</c:v>
                </c:pt>
                <c:pt idx="16">
                  <c:v>1.4179999999999999</c:v>
                </c:pt>
                <c:pt idx="17">
                  <c:v>1.4653399973338348</c:v>
                </c:pt>
                <c:pt idx="18">
                  <c:v>1.5501064266419766</c:v>
                </c:pt>
                <c:pt idx="19">
                  <c:v>1.573979470079206</c:v>
                </c:pt>
                <c:pt idx="20">
                  <c:v>1.5862583586183256</c:v>
                </c:pt>
                <c:pt idx="21">
                  <c:v>1.5940000000000001</c:v>
                </c:pt>
                <c:pt idx="22">
                  <c:v>1.645</c:v>
                </c:pt>
                <c:pt idx="23">
                  <c:v>1.7230000000000001</c:v>
                </c:pt>
                <c:pt idx="24">
                  <c:v>1.724</c:v>
                </c:pt>
                <c:pt idx="25">
                  <c:v>1.7264541946548522</c:v>
                </c:pt>
                <c:pt idx="26">
                  <c:v>1.77</c:v>
                </c:pt>
                <c:pt idx="27">
                  <c:v>1.8856232294617563</c:v>
                </c:pt>
                <c:pt idx="28">
                  <c:v>2.0000695718649562</c:v>
                </c:pt>
                <c:pt idx="29">
                  <c:v>2.0321191786408259</c:v>
                </c:pt>
                <c:pt idx="30">
                  <c:v>2.0861013850198522</c:v>
                </c:pt>
                <c:pt idx="31">
                  <c:v>2.206</c:v>
                </c:pt>
                <c:pt idx="32">
                  <c:v>2.2892717151421325</c:v>
                </c:pt>
                <c:pt idx="33">
                  <c:v>2.3883030259504054</c:v>
                </c:pt>
                <c:pt idx="34">
                  <c:v>2.4144093370066408</c:v>
                </c:pt>
                <c:pt idx="35">
                  <c:v>2.5052192066805845</c:v>
                </c:pt>
                <c:pt idx="36">
                  <c:v>2.6255698585048428</c:v>
                </c:pt>
                <c:pt idx="37">
                  <c:v>2.6419999999999999</c:v>
                </c:pt>
                <c:pt idx="38">
                  <c:v>2.686947873519737</c:v>
                </c:pt>
                <c:pt idx="39">
                  <c:v>2.7374339066996853</c:v>
                </c:pt>
                <c:pt idx="40">
                  <c:v>3.0569999999999999</c:v>
                </c:pt>
                <c:pt idx="41">
                  <c:v>3.3220000000000001</c:v>
                </c:pt>
                <c:pt idx="42">
                  <c:v>3.33</c:v>
                </c:pt>
                <c:pt idx="43">
                  <c:v>3.9518826194843024</c:v>
                </c:pt>
                <c:pt idx="44">
                  <c:v>4.01</c:v>
                </c:pt>
                <c:pt idx="45">
                  <c:v>4.1760000000000002</c:v>
                </c:pt>
                <c:pt idx="46">
                  <c:v>4.3540247572925379</c:v>
                </c:pt>
                <c:pt idx="47">
                  <c:v>5.5939735038518617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C-C40A-4221-A3C6-8A6C727E9A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5832952"/>
        <c:axId val="715834920"/>
      </c:lineChart>
      <c:catAx>
        <c:axId val="715832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5834920"/>
        <c:crosses val="autoZero"/>
        <c:auto val="1"/>
        <c:lblAlgn val="ctr"/>
        <c:lblOffset val="100"/>
        <c:noMultiLvlLbl val="0"/>
      </c:catAx>
      <c:valAx>
        <c:axId val="715834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600" b="1" dirty="0"/>
                  <a:t>Mass (Kg) Struck per 10,000 aircraft movements</a:t>
                </a:r>
              </a:p>
              <a:p>
                <a:pPr>
                  <a:defRPr sz="1600" b="1"/>
                </a:pPr>
                <a:endParaRPr lang="en-AU" sz="1600" b="1" dirty="0"/>
              </a:p>
            </c:rich>
          </c:tx>
          <c:layout>
            <c:manualLayout>
              <c:xMode val="edge"/>
              <c:yMode val="edge"/>
              <c:x val="7.6505429978776709E-3"/>
              <c:y val="8.611926581204676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5832952"/>
        <c:crosses val="autoZero"/>
        <c:crossBetween val="between"/>
        <c:majorUnit val="0.5"/>
      </c:valAx>
      <c:spPr>
        <a:noFill/>
        <a:ln w="1270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0.27532</cdr:x>
      <cdr:y>0.05899</cdr:y>
    </cdr:from>
    <cdr:to>
      <cdr:x>0.42624</cdr:x>
      <cdr:y>0.1989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28813" y="204790"/>
          <a:ext cx="1057275" cy="485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AU" sz="1100" dirty="0"/>
        </a:p>
      </cdr:txBody>
    </cdr:sp>
  </cdr:relSizeAnchor>
  <cdr:relSizeAnchor xmlns:cdr="http://schemas.openxmlformats.org/drawingml/2006/chartDrawing">
    <cdr:from>
      <cdr:x>0.31067</cdr:x>
      <cdr:y>0.06996</cdr:y>
    </cdr:from>
    <cdr:to>
      <cdr:x>0.31883</cdr:x>
      <cdr:y>0.08505</cdr:y>
    </cdr:to>
    <cdr:sp macro="" textlink="">
      <cdr:nvSpPr>
        <cdr:cNvPr id="3" name="Oval 2"/>
        <cdr:cNvSpPr/>
      </cdr:nvSpPr>
      <cdr:spPr>
        <a:xfrm xmlns:a="http://schemas.openxmlformats.org/drawingml/2006/main">
          <a:off x="2176463" y="242890"/>
          <a:ext cx="57150" cy="5238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0.3106</cdr:x>
      <cdr:y>0.1099</cdr:y>
    </cdr:from>
    <cdr:to>
      <cdr:x>0.31876</cdr:x>
      <cdr:y>0.12499</cdr:y>
    </cdr:to>
    <cdr:sp macro="" textlink="">
      <cdr:nvSpPr>
        <cdr:cNvPr id="4" name="Oval 3"/>
        <cdr:cNvSpPr/>
      </cdr:nvSpPr>
      <cdr:spPr>
        <a:xfrm xmlns:a="http://schemas.openxmlformats.org/drawingml/2006/main">
          <a:off x="2178482" y="378329"/>
          <a:ext cx="57215" cy="51946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0.31128</cdr:x>
      <cdr:y>0.14741</cdr:y>
    </cdr:from>
    <cdr:to>
      <cdr:x>0.31944</cdr:x>
      <cdr:y>0.1625</cdr:y>
    </cdr:to>
    <cdr:sp macro="" textlink="">
      <cdr:nvSpPr>
        <cdr:cNvPr id="6" name="Oval 5"/>
        <cdr:cNvSpPr/>
      </cdr:nvSpPr>
      <cdr:spPr>
        <a:xfrm xmlns:a="http://schemas.openxmlformats.org/drawingml/2006/main">
          <a:off x="2183251" y="507460"/>
          <a:ext cx="57216" cy="51946"/>
        </a:xfrm>
        <a:prstGeom xmlns:a="http://schemas.openxmlformats.org/drawingml/2006/main" prst="ellipse">
          <a:avLst/>
        </a:prstGeom>
        <a:solidFill xmlns:a="http://schemas.openxmlformats.org/drawingml/2006/main">
          <a:srgbClr val="0070C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0.31606</cdr:x>
      <cdr:y>0.0498</cdr:y>
    </cdr:from>
    <cdr:to>
      <cdr:x>0.50723</cdr:x>
      <cdr:y>0.18708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216762" y="171451"/>
          <a:ext cx="1340827" cy="4725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AU" sz="1400" dirty="0"/>
            <a:t>USA</a:t>
          </a:r>
        </a:p>
        <a:p xmlns:a="http://schemas.openxmlformats.org/drawingml/2006/main">
          <a:r>
            <a:rPr lang="en-AU" sz="1400" dirty="0"/>
            <a:t>Canada</a:t>
          </a:r>
        </a:p>
        <a:p xmlns:a="http://schemas.openxmlformats.org/drawingml/2006/main">
          <a:r>
            <a:rPr lang="en-AU" sz="1400" dirty="0"/>
            <a:t>Australia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40A6AB9-375B-4F39-9989-4485198D6568}" type="datetimeFigureOut">
              <a:rPr lang="en-AU"/>
              <a:pPr>
                <a:defRPr/>
              </a:pPr>
              <a:t>19/11/2018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927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39275"/>
            <a:ext cx="294957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E8B94C5-0018-4F95-B7F7-5DDD8361AEB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80057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87A903DB-E89B-4E4E-BDC0-FDD8D420771B}" type="datetimeFigureOut">
              <a:rPr lang="en-AU"/>
              <a:pPr>
                <a:defRPr/>
              </a:pPr>
              <a:t>19/11/2018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70463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21225"/>
            <a:ext cx="5446713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927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39275"/>
            <a:ext cx="294957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AE9A072B-8EDA-4E8A-AE90-7174B55C2316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439404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and INTRODUCTION</a:t>
            </a:r>
          </a:p>
          <a:p>
            <a:endParaRPr lang="en-US" dirty="0"/>
          </a:p>
          <a:p>
            <a:r>
              <a:rPr lang="en-US" dirty="0"/>
              <a:t>Introduction</a:t>
            </a:r>
            <a:r>
              <a:rPr lang="en-US" baseline="0" dirty="0"/>
              <a:t> to Avisure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C89A6-275C-CA4F-871A-A0AEB64568D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823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Military time spent in the 500 to 3000 foot is greater compared to civil seen in the next two slides about phase of flight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4212B-642A-4737-AE6C-97B97C8858CB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05764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Take-off, landing, approach, climb mains areas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4212B-642A-4737-AE6C-97B97C8858CB}" type="slidenum">
              <a:rPr lang="en-AU" smtClean="0"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18958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Enroute</a:t>
            </a:r>
          </a:p>
          <a:p>
            <a:endParaRPr lang="en-US" dirty="0"/>
          </a:p>
          <a:p>
            <a:r>
              <a:rPr lang="en-US" dirty="0"/>
              <a:t>Greater quantity of unknown due to difficult of obtaining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4212B-642A-4737-AE6C-97B97C8858CB}" type="slidenum">
              <a:rPr lang="en-AU" smtClean="0"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01870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Transition from data to how we use this and what we do in the future</a:t>
            </a:r>
          </a:p>
          <a:p>
            <a:endParaRPr lang="en-US" dirty="0"/>
          </a:p>
          <a:p>
            <a:r>
              <a:rPr lang="en-US" dirty="0"/>
              <a:t>I want to use a couple recent additions to the database to discuss our current approach to analyzing wildlife strike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4212B-642A-4737-AE6C-97B97C8858CB}" type="slidenum">
              <a:rPr lang="en-AU" smtClean="0"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5040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examples are 58 years apart and on surface are disparate:</a:t>
            </a:r>
          </a:p>
          <a:p>
            <a:pPr marL="228600" indent="-228600">
              <a:buAutoNum type="arabicPeriod"/>
            </a:pPr>
            <a:r>
              <a:rPr lang="en-US" dirty="0"/>
              <a:t>Helicopter versus fixed wing</a:t>
            </a:r>
          </a:p>
          <a:p>
            <a:pPr marL="228600" indent="-228600">
              <a:buAutoNum type="arabicPeriod"/>
            </a:pPr>
            <a:r>
              <a:rPr lang="en-US" dirty="0"/>
              <a:t>Military versus civil</a:t>
            </a:r>
          </a:p>
          <a:p>
            <a:pPr marL="228600" indent="-228600">
              <a:buAutoNum type="arabicPeriod"/>
            </a:pPr>
            <a:r>
              <a:rPr lang="en-US" dirty="0"/>
              <a:t>Over water versus land</a:t>
            </a:r>
          </a:p>
          <a:p>
            <a:pPr marL="228600" indent="-228600">
              <a:buAutoNum type="arabicPeriod"/>
            </a:pPr>
            <a:r>
              <a:rPr lang="en-US" dirty="0"/>
              <a:t>Different species (gull versus goose)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However, share important commonalities:</a:t>
            </a:r>
          </a:p>
          <a:p>
            <a:pPr marL="228600" indent="-228600">
              <a:buAutoNum type="arabicPeriod"/>
            </a:pPr>
            <a:r>
              <a:rPr lang="en-US" dirty="0"/>
              <a:t>Bird strike remains a likely cause of these incidents</a:t>
            </a:r>
          </a:p>
          <a:p>
            <a:pPr marL="228600" indent="-228600">
              <a:buAutoNum type="arabicPeriod"/>
            </a:pPr>
            <a:r>
              <a:rPr lang="en-US" dirty="0"/>
              <a:t>People lost their lives due to the accidents</a:t>
            </a:r>
          </a:p>
          <a:p>
            <a:pPr marL="228600" indent="-228600">
              <a:buAutoNum type="arabicPeriod"/>
            </a:pPr>
            <a:r>
              <a:rPr lang="en-US" dirty="0"/>
              <a:t>Investigations concluded other reasons</a:t>
            </a:r>
          </a:p>
          <a:p>
            <a:pPr marL="685800" lvl="1" indent="-228600">
              <a:buAutoNum type="arabicPeriod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plane was overloaded, and that the pilot may have been incapacitated, crew rest restrictions violated, or the pilot seat's was not occupied by qualified pilot</a:t>
            </a:r>
          </a:p>
          <a:p>
            <a:pPr marL="685800" lvl="1" indent="-228600">
              <a:buAutoNum type="arabicPeriod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lack of observance of the rules of night flight by the pilots. Ultimately, they had been disorientated or lacking in situational awareness.</a:t>
            </a:r>
          </a:p>
          <a:p>
            <a:pPr marL="228600" lvl="0" indent="-228600">
              <a:buAutoNum type="arabicPeriod"/>
            </a:pPr>
            <a:r>
              <a:rPr lang="en-US" b="0" i="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Not clear in either case that bird strike was initially considered to be (2 years later “recent research indicated that gulls were near helipad for </a:t>
            </a:r>
            <a:endParaRPr lang="en-US" dirty="0"/>
          </a:p>
          <a:p>
            <a:pPr marL="228600" lvl="0" indent="-228600">
              <a:buAutoNum type="arabicPeriod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4212B-642A-4737-AE6C-97B97C8858CB}" type="slidenum">
              <a:rPr lang="en-AU" smtClean="0"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323924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buAutoNum type="arabicPeriod"/>
            </a:pPr>
            <a:r>
              <a:rPr lang="en-US" dirty="0"/>
              <a:t>Many times it is determined that bird strike was not involved prior to the actual investigation</a:t>
            </a:r>
          </a:p>
          <a:p>
            <a:pPr marL="228600" lvl="0" indent="-228600">
              <a:buAutoNum type="arabicPeriod"/>
            </a:pPr>
            <a:endParaRPr lang="en-US" dirty="0"/>
          </a:p>
          <a:p>
            <a:pPr marL="228600" lvl="0" indent="-228600">
              <a:buAutoNum type="arabicPeriod"/>
            </a:pPr>
            <a:r>
              <a:rPr lang="en-US" dirty="0"/>
              <a:t>This means that biological considerations are not included</a:t>
            </a:r>
          </a:p>
          <a:p>
            <a:pPr marL="228600" lvl="0" indent="-228600">
              <a:buAutoNum type="arabicPeriod"/>
            </a:pPr>
            <a:endParaRPr lang="en-US" dirty="0"/>
          </a:p>
          <a:p>
            <a:pPr marL="228600" lvl="0" indent="-228600">
              <a:buAutoNum type="arabicPeriod"/>
            </a:pPr>
            <a:r>
              <a:rPr lang="en-US" dirty="0"/>
              <a:t>Which makes it impossible to use the process to prevent the next incident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4212B-642A-4737-AE6C-97B97C8858CB}" type="slidenum">
              <a:rPr lang="en-AU" smtClean="0"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486598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baseline="0" dirty="0"/>
              <a:t>The whole point of this reactive response is to develop proactive strategies to prevention  - so we don’t have to react as much in the future.</a:t>
            </a:r>
          </a:p>
          <a:p>
            <a:endParaRPr lang="en-AU" dirty="0"/>
          </a:p>
          <a:p>
            <a:r>
              <a:rPr lang="en-AU" dirty="0"/>
              <a:t>Most accidents are multifactorial - Ideally we don’t want to be investigating</a:t>
            </a:r>
            <a:r>
              <a:rPr lang="en-AU" baseline="0" dirty="0"/>
              <a:t> major accidents – we want to prevent them. One way to effectively prevent them is to harness the information derived from frequent standardised investigation of “minor” incidents.</a:t>
            </a:r>
          </a:p>
          <a:p>
            <a:endParaRPr lang="en-US" baseline="0" dirty="0"/>
          </a:p>
          <a:p>
            <a:r>
              <a:rPr lang="en-US" baseline="0" dirty="0"/>
              <a:t>6</a:t>
            </a:r>
            <a:r>
              <a:rPr lang="en-AU" baseline="0" dirty="0"/>
              <a:t>14 accidents are included in this data over 106 years</a:t>
            </a:r>
          </a:p>
          <a:p>
            <a:endParaRPr lang="en-US" baseline="0" dirty="0"/>
          </a:p>
          <a:p>
            <a:r>
              <a:rPr lang="en-US" baseline="0" dirty="0"/>
              <a:t>I</a:t>
            </a:r>
            <a:r>
              <a:rPr lang="en-AU" baseline="0" dirty="0"/>
              <a:t>CAO estimates that there were approximately 65,000 strikes 2011-14 (4 years). That’s 100x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If we were more detailed in investigating and acting upon minor strikes we may be able to prevent serious strikes. Of course, investigating that many strikes with current approaches would be onerous. </a:t>
            </a:r>
            <a:endParaRPr lang="en-A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AFE19-94A7-4E45-BB69-D10FABA1DAD7}" type="slidenum">
              <a:rPr lang="en-AU" smtClean="0"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339066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BUT what about the pyramid indicators , BOTH Air</a:t>
            </a:r>
            <a:r>
              <a:rPr lang="en-US" baseline="0" dirty="0"/>
              <a:t> </a:t>
            </a:r>
            <a:r>
              <a:rPr lang="en-US" dirty="0"/>
              <a:t>Safety and Biological, we need to start recording those with the same amount of diligence that we record the fatal accidents</a:t>
            </a:r>
          </a:p>
          <a:p>
            <a:endParaRPr lang="en-US" dirty="0"/>
          </a:p>
          <a:p>
            <a:r>
              <a:rPr lang="en-US" dirty="0"/>
              <a:t>One goal/aim for the short to medium term is to document the pyramid indicators much m ore closely</a:t>
            </a:r>
            <a:r>
              <a:rPr lang="en-US" baseline="0" dirty="0"/>
              <a:t>. Manage the pyramid indicators rather than simply count the serious accidents !</a:t>
            </a:r>
          </a:p>
          <a:p>
            <a:endParaRPr lang="en-US" baseline="0" dirty="0"/>
          </a:p>
          <a:p>
            <a:r>
              <a:rPr lang="en-US" baseline="0" dirty="0"/>
              <a:t>WRT Strikes AEPF thanks to Valter’s site we have a start point for recording and analyzing those incidents ~200/year 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9A072B-8EDA-4E8A-AE90-7174B55C2316}" type="slidenum">
              <a:rPr lang="en-AU" smtClean="0"/>
              <a:pPr>
                <a:defRPr/>
              </a:pPr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57117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AU" dirty="0"/>
              <a:t>an see the sample size at top of pyramid is small which makes it difficult to only work with that data</a:t>
            </a:r>
          </a:p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</a:t>
            </a:r>
            <a:r>
              <a:rPr lang="en-AU" dirty="0"/>
              <a:t>or reference: </a:t>
            </a:r>
            <a:r>
              <a:rPr lang="en-AU" sz="1200" dirty="0"/>
              <a:t>Global YR 2012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Serious strike incidents based on Valter’s Italian site</a:t>
            </a:r>
          </a:p>
          <a:p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Work completed by Shaw and McKee (</a:t>
            </a:r>
            <a:r>
              <a:rPr lang="en-AU" sz="1200" dirty="0">
                <a:solidFill>
                  <a:schemeClr val="bg1"/>
                </a:solidFill>
              </a:rPr>
              <a:t>US Bird strike Conference, August 2016)</a:t>
            </a:r>
            <a:endParaRPr lang="en-US" baseline="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C89A6-275C-CA4F-871A-A0AEB64568D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1835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/>
              <a:t>Top 20 busiest US airports (by aircraft movement), top 18 CAN, top 10 AUS</a:t>
            </a:r>
          </a:p>
          <a:p>
            <a:r>
              <a:rPr lang="en-AU" sz="1200" dirty="0"/>
              <a:t>Used publicly available strike data (US &amp; AUS) and reports (CAN)</a:t>
            </a:r>
          </a:p>
          <a:p>
            <a:r>
              <a:rPr lang="en-AU" sz="1200" dirty="0"/>
              <a:t>Movement data from ACI</a:t>
            </a:r>
          </a:p>
          <a:p>
            <a:r>
              <a:rPr lang="en-AU" sz="1200" dirty="0"/>
              <a:t>Mass data from Dolbeer (US), Noel (CAN) and Avisure (AUS)	</a:t>
            </a:r>
          </a:p>
          <a:p>
            <a:r>
              <a:rPr lang="en-AU" sz="1200" dirty="0"/>
              <a:t>Year 2014</a:t>
            </a:r>
          </a:p>
          <a:p>
            <a:endParaRPr lang="en-AU" sz="1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Work completed by Shaw and McKee (</a:t>
            </a:r>
            <a:r>
              <a:rPr lang="en-AU" sz="1200" dirty="0">
                <a:solidFill>
                  <a:schemeClr val="bg1"/>
                </a:solidFill>
              </a:rPr>
              <a:t>US Bird strike Conference, August 2016)</a:t>
            </a:r>
            <a:endParaRPr lang="en-US" baseline="0" dirty="0"/>
          </a:p>
          <a:p>
            <a:r>
              <a:rPr lang="en-AU" sz="1200" dirty="0"/>
              <a:t>	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9A072B-8EDA-4E8A-AE90-7174B55C2316}" type="slidenum">
              <a:rPr lang="en-AU" smtClean="0"/>
              <a:pPr>
                <a:defRPr/>
              </a:pPr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53021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Overv</a:t>
            </a:r>
            <a:r>
              <a:rPr lang="en-US" baseline="0" dirty="0"/>
              <a:t>iew: Broad Stats</a:t>
            </a:r>
          </a:p>
          <a:p>
            <a:endParaRPr lang="en-US" baseline="0" dirty="0"/>
          </a:p>
          <a:p>
            <a:r>
              <a:rPr lang="en-US" baseline="0" dirty="0"/>
              <a:t>Cost estimated from  Allan 2002 </a:t>
            </a:r>
            <a:r>
              <a:rPr lang="en-US" baseline="0" dirty="0">
                <a:highlight>
                  <a:srgbClr val="FFFF00"/>
                </a:highlight>
              </a:rPr>
              <a:t>and updated to 2016 dollars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9A072B-8EDA-4E8A-AE90-7174B55C2316}" type="slidenum">
              <a:rPr lang="en-AU" smtClean="0"/>
              <a:pPr>
                <a:defRPr/>
              </a:pPr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76845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Work completed by Shaw and McKee (</a:t>
            </a:r>
            <a:r>
              <a:rPr lang="en-AU" sz="1200" dirty="0">
                <a:solidFill>
                  <a:schemeClr val="bg1"/>
                </a:solidFill>
              </a:rPr>
              <a:t>US Bird strike Conference, August 2016)</a:t>
            </a:r>
            <a:endParaRPr lang="en-AU" dirty="0"/>
          </a:p>
          <a:p>
            <a:endParaRPr lang="en-AU" dirty="0"/>
          </a:p>
          <a:p>
            <a:r>
              <a:rPr lang="en-AU" dirty="0"/>
              <a:t>Should be using Level Two/Three (pink and orange) metrics for management and monitoring.  </a:t>
            </a:r>
          </a:p>
          <a:p>
            <a:endParaRPr lang="en-US" dirty="0"/>
          </a:p>
          <a:p>
            <a:r>
              <a:rPr lang="en-US" dirty="0"/>
              <a:t>Monitoring technology such as radar could assist with the mass flux information. </a:t>
            </a:r>
            <a:endParaRPr lang="en-AU" dirty="0"/>
          </a:p>
          <a:p>
            <a:endParaRPr lang="en-AU" dirty="0"/>
          </a:p>
          <a:p>
            <a:r>
              <a:rPr lang="en-AU" dirty="0"/>
              <a:t>In the interim mass Struck normalised for movements is a reasonable indicator of risk to all sectors.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C89A6-275C-CA4F-871A-A0AEB64568D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6738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Continue to track this important information but use it as an example of how we should approach and investigate incidents to prevent accidents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9A072B-8EDA-4E8A-AE90-7174B55C231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1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7835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C89A6-275C-CA4F-871A-A0AEB64568D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923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Allan estimated $1.2 BN in 2000 which translates to $1.76BN in 2018</a:t>
            </a:r>
          </a:p>
          <a:p>
            <a:pPr lvl="0"/>
            <a:endParaRPr lang="en-AU" sz="120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+mn-cs"/>
            </a:endParaRPr>
          </a:p>
          <a:p>
            <a:pPr lvl="0"/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We estimate  based on airline data that the average strike costs  USD$47418 in 2016 = USD$50325 in 2018 at an estimated 60000 strike worldwide/year = total of $3.02BN</a:t>
            </a:r>
          </a:p>
          <a:p>
            <a:pPr lvl="0"/>
            <a:endParaRPr lang="en-AU" sz="120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+mn-cs"/>
            </a:endParaRPr>
          </a:p>
          <a:p>
            <a:pPr lvl="0"/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So in 2018 mean of these two is $2.4BN/year, ~$2BN is a conservative estimate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9A072B-8EDA-4E8A-AE90-7174B55C2316}" type="slidenum">
              <a:rPr lang="en-AU" smtClean="0"/>
              <a:pPr>
                <a:defRPr/>
              </a:pPr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64970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Overview: MIL vs CIV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9A072B-8EDA-4E8A-AE90-7174B55C2316}" type="slidenum">
              <a:rPr lang="en-AU" smtClean="0"/>
              <a:pPr>
                <a:defRPr/>
              </a:pPr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5711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Number of accidents related to the probability (# of birds in the area an the number of aircraft) but can see it is a worldwide issue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4212B-642A-4737-AE6C-97B97C8858CB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86224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Likely that implementation of wildlife management programs has assisted in reduced number of accidents</a:t>
            </a:r>
          </a:p>
          <a:p>
            <a:endParaRPr lang="en-US" dirty="0"/>
          </a:p>
          <a:p>
            <a:r>
              <a:rPr lang="en-US" dirty="0"/>
              <a:t>But it is a small sample so not unusual to see “swings” in the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9A072B-8EDA-4E8A-AE90-7174B55C2316}" type="slidenum">
              <a:rPr lang="en-AU" smtClean="0"/>
              <a:pPr>
                <a:defRPr/>
              </a:pPr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6616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Civil</a:t>
            </a:r>
            <a:r>
              <a:rPr lang="en-US" baseline="0" dirty="0"/>
              <a:t> green</a:t>
            </a:r>
          </a:p>
          <a:p>
            <a:r>
              <a:rPr lang="en-US" baseline="0" dirty="0"/>
              <a:t>Military Purple</a:t>
            </a:r>
          </a:p>
          <a:p>
            <a:endParaRPr lang="en-US" baseline="0" dirty="0"/>
          </a:p>
          <a:p>
            <a:r>
              <a:rPr lang="en-US" baseline="0" dirty="0"/>
              <a:t>Despite recent decreases, still an increasing trend from the beginning of manned flight (likely a factor of probability due to more aircraft)</a:t>
            </a:r>
          </a:p>
          <a:p>
            <a:endParaRPr lang="en-US" baseline="0" dirty="0"/>
          </a:p>
          <a:p>
            <a:r>
              <a:rPr lang="en-US" baseline="0" dirty="0"/>
              <a:t>Difficult to get data and often receive data after long periods of time, so likely an underestimate in numbers particularly with the military</a:t>
            </a:r>
          </a:p>
          <a:p>
            <a:endParaRPr lang="en-US" baseline="0" dirty="0"/>
          </a:p>
          <a:p>
            <a:r>
              <a:rPr lang="en-US" baseline="0" dirty="0"/>
              <a:t>Civil data easier to find than military</a:t>
            </a:r>
          </a:p>
          <a:p>
            <a:endParaRPr lang="en-US" baseline="0" dirty="0"/>
          </a:p>
          <a:p>
            <a:r>
              <a:rPr lang="en-US" baseline="0" dirty="0"/>
              <a:t>Speaking from our experiences in military and civil environments, easier to practice separation in military environment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9A072B-8EDA-4E8A-AE90-7174B55C2316}" type="slidenum">
              <a:rPr lang="en-AU" smtClean="0"/>
              <a:pPr>
                <a:defRPr/>
              </a:pPr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30016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% take into account the difference in total number of accidents: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Gulls 2x more likely for military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Old world vultures 1,5x as likely for military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New world vultures 2x as likely for military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Hawks 3x for military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Ducks 4x for military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Terrestrial, particularly deer, far more likely for civil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4212B-642A-4737-AE6C-97B97C8858CB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57460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the % of accidents that had fatalities that involved these species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Ducks stand out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Interesting the difference in old versus new world vultures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Geese 1.5x more likely for military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4212B-642A-4737-AE6C-97B97C8858CB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07789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80ABB-1EC1-4DE6-BA03-5E4E981B3B75}" type="datetimeFigureOut">
              <a:rPr lang="en-AU"/>
              <a:pPr>
                <a:defRPr/>
              </a:pPr>
              <a:t>19/11/2018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FF69D-17A7-41FD-946B-E8C537983745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1AB69-9B08-435F-AC8E-18AC7064ADEA}" type="datetimeFigureOut">
              <a:rPr lang="en-AU"/>
              <a:pPr>
                <a:defRPr/>
              </a:pPr>
              <a:t>19/11/2018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D6BE2-F7CD-42DA-AB18-A43E54ADD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B2DBD-A323-497D-8868-5A9B16A9D9D3}" type="datetimeFigureOut">
              <a:rPr lang="en-AU"/>
              <a:pPr>
                <a:defRPr/>
              </a:pPr>
              <a:t>19/11/2018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96645-D0B5-4124-AA42-E805CA80B8B3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0C4A0-D3E3-4CFB-B8FD-80A97A7E46EF}" type="datetimeFigureOut">
              <a:rPr lang="en-AU"/>
              <a:pPr>
                <a:defRPr/>
              </a:pPr>
              <a:t>19/11/2018</a:t>
            </a:fld>
            <a:endParaRPr lang="en-A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D3E54-A408-4553-BCD7-41A37E1E9615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10478-D243-4668-865E-364FE4D17F76}" type="datetimeFigureOut">
              <a:rPr lang="en-AU"/>
              <a:pPr>
                <a:defRPr/>
              </a:pPr>
              <a:t>19/11/2018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4E1C9-6337-46A5-A81B-1C5D989E550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35547-6973-410F-A113-E35DD8013C94}" type="datetimeFigureOut">
              <a:rPr lang="en-AU"/>
              <a:pPr>
                <a:defRPr/>
              </a:pPr>
              <a:t>19/11/2018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165E2-56C8-453D-ACE9-4EF7FB41C9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210ED-4963-4367-B00D-BFB4D55B6B9C}" type="datetimeFigureOut">
              <a:rPr lang="en-AU"/>
              <a:pPr>
                <a:defRPr/>
              </a:pPr>
              <a:t>19/11/2018</a:t>
            </a:fld>
            <a:endParaRPr lang="en-A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B57EB-ABF2-4B60-BA67-C46456293195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DA14F-DAEC-46FA-80AA-F8DED9635879}" type="datetimeFigureOut">
              <a:rPr lang="en-AU"/>
              <a:pPr>
                <a:defRPr/>
              </a:pPr>
              <a:t>19/11/2018</a:t>
            </a:fld>
            <a:endParaRPr lang="en-A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AF047-7A6F-499A-BEE6-88C97058F4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9E69A-6118-41A2-A1B3-7857070BCEB7}" type="datetimeFigureOut">
              <a:rPr lang="en-AU"/>
              <a:pPr>
                <a:defRPr/>
              </a:pPr>
              <a:t>19/11/2018</a:t>
            </a:fld>
            <a:endParaRPr lang="en-A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0B73C-A490-427A-A9B7-986FC46CA5A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A33CE-CE0B-4C76-B012-074E5D3BC8A6}" type="datetimeFigureOut">
              <a:rPr lang="en-AU"/>
              <a:pPr>
                <a:defRPr/>
              </a:pPr>
              <a:t>19/11/2018</a:t>
            </a:fld>
            <a:endParaRPr lang="en-A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68D26-E3C3-413A-BCF3-3BCB2A7BA692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CD5F5-F3D5-4D9A-AC9D-AF120D6BFB91}" type="datetimeFigureOut">
              <a:rPr lang="en-AU"/>
              <a:pPr>
                <a:defRPr/>
              </a:pPr>
              <a:t>19/11/2018</a:t>
            </a:fld>
            <a:endParaRPr lang="en-A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2B7BF-9C7D-4C0D-B1E8-25C531C421A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EA7A2-F910-4EF4-A6A0-502FC5B82469}" type="datetimeFigureOut">
              <a:rPr lang="en-AU"/>
              <a:pPr>
                <a:defRPr/>
              </a:pPr>
              <a:t>19/11/2018</a:t>
            </a:fld>
            <a:endParaRPr lang="en-A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CBF99-BD09-4133-9DE5-658CD1967E23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AB0A04F-60E6-4719-A6BA-E2C72237297C}" type="datetimeFigureOut">
              <a:rPr lang="en-AU"/>
              <a:pPr>
                <a:defRPr/>
              </a:pPr>
              <a:t>19/11/2018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BCA99A8-3D2E-41A9-90E4-F9F94B4A1509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 Pag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45600" cy="7055267"/>
          </a:xfrm>
          <a:prstGeom prst="rect">
            <a:avLst/>
          </a:prstGeom>
        </p:spPr>
      </p:pic>
      <p:pic>
        <p:nvPicPr>
          <p:cNvPr id="9" name="Picture 8" descr="LOGO White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0" y="431800"/>
            <a:ext cx="4622800" cy="9017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55708" y="1568938"/>
            <a:ext cx="8686799" cy="23876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b="1" dirty="0">
                <a:solidFill>
                  <a:schemeClr val="bg1"/>
                </a:solidFill>
              </a:rPr>
              <a:t>Human Fatalities and Destroyed Aircraft Due to Wildlife Strikes, 1912 to Present</a:t>
            </a:r>
            <a:endParaRPr lang="en-AU" sz="3600" dirty="0">
              <a:solidFill>
                <a:schemeClr val="bg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092097" y="3869688"/>
            <a:ext cx="6051903" cy="47958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b="1" u="sng" dirty="0">
                <a:solidFill>
                  <a:schemeClr val="bg1"/>
                </a:solidFill>
              </a:rPr>
              <a:t>Jeff Follett,  </a:t>
            </a:r>
            <a:r>
              <a:rPr lang="en-AU" sz="2000" b="1" dirty="0">
                <a:solidFill>
                  <a:schemeClr val="bg1"/>
                </a:solidFill>
              </a:rPr>
              <a:t>Phil Shaw, Richard Dolbeer &amp; Jeff McKee</a:t>
            </a:r>
            <a:endParaRPr lang="en-AU" sz="2000" b="1" u="sng" dirty="0">
              <a:solidFill>
                <a:schemeClr val="bg1"/>
              </a:solidFill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0DF9D40-87DA-40AC-8893-B493C92CFF2E}"/>
              </a:ext>
            </a:extLst>
          </p:cNvPr>
          <p:cNvSpPr txBox="1">
            <a:spLocks/>
          </p:cNvSpPr>
          <p:nvPr/>
        </p:nvSpPr>
        <p:spPr>
          <a:xfrm>
            <a:off x="4188972" y="5202237"/>
            <a:ext cx="4669010" cy="1655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b="1" dirty="0">
                <a:solidFill>
                  <a:srgbClr val="92D050"/>
                </a:solidFill>
              </a:rPr>
              <a:t>World Birdstrike Association Conference </a:t>
            </a:r>
          </a:p>
          <a:p>
            <a:pPr marL="0" indent="0">
              <a:buNone/>
            </a:pPr>
            <a:r>
              <a:rPr lang="en-AU" sz="2000" b="1" i="1" dirty="0">
                <a:solidFill>
                  <a:srgbClr val="92D050"/>
                </a:solidFill>
              </a:rPr>
              <a:t>Warsaw, Poland</a:t>
            </a:r>
          </a:p>
          <a:p>
            <a:pPr marL="0" indent="0">
              <a:buNone/>
            </a:pPr>
            <a:r>
              <a:rPr lang="en-AU" sz="2000" b="1" dirty="0">
                <a:solidFill>
                  <a:srgbClr val="92D050"/>
                </a:solidFill>
              </a:rPr>
              <a:t>November 2018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E4141FD-CE81-4878-AE02-5D6E23828C37}"/>
              </a:ext>
            </a:extLst>
          </p:cNvPr>
          <p:cNvSpPr txBox="1">
            <a:spLocks/>
          </p:cNvSpPr>
          <p:nvPr/>
        </p:nvSpPr>
        <p:spPr>
          <a:xfrm>
            <a:off x="0" y="5362325"/>
            <a:ext cx="2238826" cy="1655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sz="2000" b="1" dirty="0"/>
          </a:p>
          <a:p>
            <a:pPr marL="0" indent="0">
              <a:buNone/>
            </a:pPr>
            <a:r>
              <a:rPr lang="en-AU" sz="1800" b="1" dirty="0"/>
              <a:t>Acknowledgement: John Thorpe &amp; John Richardson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7250" y1="23750" x2="37250" y2="23750"/>
                        <a14:foregroundMark x1="37500" y1="20250" x2="37500" y2="20250"/>
                        <a14:foregroundMark x1="32125" y1="24750" x2="32125" y2="24750"/>
                        <a14:foregroundMark x1="35500" y1="24250" x2="35500" y2="24250"/>
                        <a14:backgroundMark x1="33875" y1="24250" x2="33875" y2="24250"/>
                        <a14:backgroundMark x1="46000" y1="14500" x2="46000" y2="14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425" y="3066433"/>
            <a:ext cx="2604318" cy="130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89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1168E3F-BCD5-428D-B9FD-8BB5A981F703}"/>
              </a:ext>
            </a:extLst>
          </p:cNvPr>
          <p:cNvGrpSpPr/>
          <p:nvPr/>
        </p:nvGrpSpPr>
        <p:grpSpPr>
          <a:xfrm>
            <a:off x="-9728" y="-11594"/>
            <a:ext cx="9210368" cy="882297"/>
            <a:chOff x="-723990" y="-529389"/>
            <a:chExt cx="10466134" cy="88229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33E54A3-37BD-4D8E-8B64-2F2F5B587FE9}"/>
                </a:ext>
              </a:extLst>
            </p:cNvPr>
            <p:cNvSpPr/>
            <p:nvPr/>
          </p:nvSpPr>
          <p:spPr>
            <a:xfrm>
              <a:off x="-723990" y="-529389"/>
              <a:ext cx="10466134" cy="860129"/>
            </a:xfrm>
            <a:prstGeom prst="rect">
              <a:avLst/>
            </a:prstGeom>
            <a:gradFill>
              <a:gsLst>
                <a:gs pos="19000">
                  <a:srgbClr val="002654"/>
                </a:gs>
                <a:gs pos="95575">
                  <a:srgbClr val="002654"/>
                </a:gs>
                <a:gs pos="60000">
                  <a:schemeClr val="tx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B6703C1-69B8-4B4C-AF70-4713ED0FCAFA}"/>
                </a:ext>
              </a:extLst>
            </p:cNvPr>
            <p:cNvSpPr/>
            <p:nvPr/>
          </p:nvSpPr>
          <p:spPr>
            <a:xfrm>
              <a:off x="-723990" y="307189"/>
              <a:ext cx="10466134" cy="45719"/>
            </a:xfrm>
            <a:prstGeom prst="rect">
              <a:avLst/>
            </a:prstGeom>
            <a:solidFill>
              <a:srgbClr val="8CD6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CF3BD6C-7DD4-433E-AF88-13B34B123130}"/>
              </a:ext>
            </a:extLst>
          </p:cNvPr>
          <p:cNvSpPr txBox="1"/>
          <p:nvPr/>
        </p:nvSpPr>
        <p:spPr>
          <a:xfrm>
            <a:off x="48640" y="175863"/>
            <a:ext cx="9019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Altitude (where known) of Accidents Worldwide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8ADC858-AC19-4219-B5F0-EF5A765E85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669731"/>
              </p:ext>
            </p:extLst>
          </p:nvPr>
        </p:nvGraphicFramePr>
        <p:xfrm>
          <a:off x="159391" y="1035991"/>
          <a:ext cx="8825217" cy="5260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F3C34ACC-07F8-41AB-88C9-39ED1CAF1C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571" y="6390590"/>
            <a:ext cx="2249872" cy="43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144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1168E3F-BCD5-428D-B9FD-8BB5A981F703}"/>
              </a:ext>
            </a:extLst>
          </p:cNvPr>
          <p:cNvGrpSpPr/>
          <p:nvPr/>
        </p:nvGrpSpPr>
        <p:grpSpPr>
          <a:xfrm>
            <a:off x="-9728" y="-11594"/>
            <a:ext cx="9210368" cy="882297"/>
            <a:chOff x="-723990" y="-529389"/>
            <a:chExt cx="10466134" cy="88229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33E54A3-37BD-4D8E-8B64-2F2F5B587FE9}"/>
                </a:ext>
              </a:extLst>
            </p:cNvPr>
            <p:cNvSpPr/>
            <p:nvPr/>
          </p:nvSpPr>
          <p:spPr>
            <a:xfrm>
              <a:off x="-723990" y="-529389"/>
              <a:ext cx="10466134" cy="860129"/>
            </a:xfrm>
            <a:prstGeom prst="rect">
              <a:avLst/>
            </a:prstGeom>
            <a:gradFill>
              <a:gsLst>
                <a:gs pos="19000">
                  <a:srgbClr val="002654"/>
                </a:gs>
                <a:gs pos="95575">
                  <a:srgbClr val="002654"/>
                </a:gs>
                <a:gs pos="60000">
                  <a:schemeClr val="tx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B6703C1-69B8-4B4C-AF70-4713ED0FCAFA}"/>
                </a:ext>
              </a:extLst>
            </p:cNvPr>
            <p:cNvSpPr/>
            <p:nvPr/>
          </p:nvSpPr>
          <p:spPr>
            <a:xfrm>
              <a:off x="-723990" y="307189"/>
              <a:ext cx="10466134" cy="45719"/>
            </a:xfrm>
            <a:prstGeom prst="rect">
              <a:avLst/>
            </a:prstGeom>
            <a:solidFill>
              <a:srgbClr val="8CD6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CF3BD6C-7DD4-433E-AF88-13B34B123130}"/>
              </a:ext>
            </a:extLst>
          </p:cNvPr>
          <p:cNvSpPr txBox="1"/>
          <p:nvPr/>
        </p:nvSpPr>
        <p:spPr>
          <a:xfrm>
            <a:off x="48640" y="175863"/>
            <a:ext cx="9019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Phase of Flight of Civil Accidents Worldwide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C78D9AC-7360-4BBD-BCA2-3B499D7934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3276164"/>
              </p:ext>
            </p:extLst>
          </p:nvPr>
        </p:nvGraphicFramePr>
        <p:xfrm>
          <a:off x="369116" y="1153066"/>
          <a:ext cx="8313490" cy="511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9DA3EBAA-5E18-43AA-91DF-D471060A40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571" y="6390590"/>
            <a:ext cx="2249872" cy="43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21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1168E3F-BCD5-428D-B9FD-8BB5A981F703}"/>
              </a:ext>
            </a:extLst>
          </p:cNvPr>
          <p:cNvGrpSpPr/>
          <p:nvPr/>
        </p:nvGrpSpPr>
        <p:grpSpPr>
          <a:xfrm>
            <a:off x="-9728" y="-11594"/>
            <a:ext cx="9210368" cy="882297"/>
            <a:chOff x="-723990" y="-529389"/>
            <a:chExt cx="10466134" cy="88229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33E54A3-37BD-4D8E-8B64-2F2F5B587FE9}"/>
                </a:ext>
              </a:extLst>
            </p:cNvPr>
            <p:cNvSpPr/>
            <p:nvPr/>
          </p:nvSpPr>
          <p:spPr>
            <a:xfrm>
              <a:off x="-723990" y="-529389"/>
              <a:ext cx="10466134" cy="860129"/>
            </a:xfrm>
            <a:prstGeom prst="rect">
              <a:avLst/>
            </a:prstGeom>
            <a:gradFill>
              <a:gsLst>
                <a:gs pos="19000">
                  <a:srgbClr val="002654"/>
                </a:gs>
                <a:gs pos="95575">
                  <a:srgbClr val="002654"/>
                </a:gs>
                <a:gs pos="60000">
                  <a:schemeClr val="tx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B6703C1-69B8-4B4C-AF70-4713ED0FCAFA}"/>
                </a:ext>
              </a:extLst>
            </p:cNvPr>
            <p:cNvSpPr/>
            <p:nvPr/>
          </p:nvSpPr>
          <p:spPr>
            <a:xfrm>
              <a:off x="-723990" y="307189"/>
              <a:ext cx="10466134" cy="45719"/>
            </a:xfrm>
            <a:prstGeom prst="rect">
              <a:avLst/>
            </a:prstGeom>
            <a:solidFill>
              <a:srgbClr val="8CD6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CF3BD6C-7DD4-433E-AF88-13B34B123130}"/>
              </a:ext>
            </a:extLst>
          </p:cNvPr>
          <p:cNvSpPr txBox="1"/>
          <p:nvPr/>
        </p:nvSpPr>
        <p:spPr>
          <a:xfrm>
            <a:off x="48640" y="175863"/>
            <a:ext cx="9019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Phase of Flight of Military Accidents Worldwide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15831FF-26C9-4CB3-A069-BB0576E84B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1561454"/>
              </p:ext>
            </p:extLst>
          </p:nvPr>
        </p:nvGraphicFramePr>
        <p:xfrm>
          <a:off x="276837" y="1035992"/>
          <a:ext cx="8674215" cy="5279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BFE26559-DD7C-4CD7-9502-9B35BA03F3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571" y="6390590"/>
            <a:ext cx="2249872" cy="43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67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1168E3F-BCD5-428D-B9FD-8BB5A981F703}"/>
              </a:ext>
            </a:extLst>
          </p:cNvPr>
          <p:cNvGrpSpPr/>
          <p:nvPr/>
        </p:nvGrpSpPr>
        <p:grpSpPr>
          <a:xfrm>
            <a:off x="-9728" y="-11594"/>
            <a:ext cx="9210368" cy="882297"/>
            <a:chOff x="-723990" y="-529389"/>
            <a:chExt cx="10466134" cy="88229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33E54A3-37BD-4D8E-8B64-2F2F5B587FE9}"/>
                </a:ext>
              </a:extLst>
            </p:cNvPr>
            <p:cNvSpPr/>
            <p:nvPr/>
          </p:nvSpPr>
          <p:spPr>
            <a:xfrm>
              <a:off x="-723990" y="-529389"/>
              <a:ext cx="10466134" cy="860129"/>
            </a:xfrm>
            <a:prstGeom prst="rect">
              <a:avLst/>
            </a:prstGeom>
            <a:gradFill>
              <a:gsLst>
                <a:gs pos="19000">
                  <a:srgbClr val="002654"/>
                </a:gs>
                <a:gs pos="95575">
                  <a:srgbClr val="002654"/>
                </a:gs>
                <a:gs pos="60000">
                  <a:schemeClr val="tx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B6703C1-69B8-4B4C-AF70-4713ED0FCAFA}"/>
                </a:ext>
              </a:extLst>
            </p:cNvPr>
            <p:cNvSpPr/>
            <p:nvPr/>
          </p:nvSpPr>
          <p:spPr>
            <a:xfrm>
              <a:off x="-723990" y="307189"/>
              <a:ext cx="10466134" cy="45719"/>
            </a:xfrm>
            <a:prstGeom prst="rect">
              <a:avLst/>
            </a:prstGeom>
            <a:solidFill>
              <a:srgbClr val="8CD6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CF3BD6C-7DD4-433E-AF88-13B34B123130}"/>
              </a:ext>
            </a:extLst>
          </p:cNvPr>
          <p:cNvSpPr txBox="1"/>
          <p:nvPr/>
        </p:nvSpPr>
        <p:spPr>
          <a:xfrm>
            <a:off x="48640" y="175863"/>
            <a:ext cx="9019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Wait for Something Big to Happen</a:t>
            </a:r>
          </a:p>
        </p:txBody>
      </p:sp>
      <p:pic>
        <p:nvPicPr>
          <p:cNvPr id="9" name="Picture 25">
            <a:extLst>
              <a:ext uri="{FF2B5EF4-FFF2-40B4-BE49-F238E27FC236}">
                <a16:creationId xmlns:a16="http://schemas.microsoft.com/office/drawing/2014/main" id="{5D90DF8C-445D-428D-BA64-9005FF166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72313" y="6429375"/>
            <a:ext cx="207168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68244AD-6BCB-4A63-B023-06C6F81032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95"/>
          <a:stretch/>
        </p:blipFill>
        <p:spPr>
          <a:xfrm>
            <a:off x="48640" y="974436"/>
            <a:ext cx="4630871" cy="57077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EE0FAD-8778-45CF-8C2E-A3D0395D7B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0871" y="922699"/>
            <a:ext cx="4587086" cy="604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45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1168E3F-BCD5-428D-B9FD-8BB5A981F703}"/>
              </a:ext>
            </a:extLst>
          </p:cNvPr>
          <p:cNvGrpSpPr/>
          <p:nvPr/>
        </p:nvGrpSpPr>
        <p:grpSpPr>
          <a:xfrm>
            <a:off x="-9728" y="-11594"/>
            <a:ext cx="9210368" cy="882297"/>
            <a:chOff x="-723990" y="-529389"/>
            <a:chExt cx="10466134" cy="88229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33E54A3-37BD-4D8E-8B64-2F2F5B587FE9}"/>
                </a:ext>
              </a:extLst>
            </p:cNvPr>
            <p:cNvSpPr/>
            <p:nvPr/>
          </p:nvSpPr>
          <p:spPr>
            <a:xfrm>
              <a:off x="-723990" y="-529389"/>
              <a:ext cx="10466134" cy="860129"/>
            </a:xfrm>
            <a:prstGeom prst="rect">
              <a:avLst/>
            </a:prstGeom>
            <a:gradFill>
              <a:gsLst>
                <a:gs pos="19000">
                  <a:srgbClr val="002654"/>
                </a:gs>
                <a:gs pos="95575">
                  <a:srgbClr val="002654"/>
                </a:gs>
                <a:gs pos="60000">
                  <a:schemeClr val="tx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B6703C1-69B8-4B4C-AF70-4713ED0FCAFA}"/>
                </a:ext>
              </a:extLst>
            </p:cNvPr>
            <p:cNvSpPr/>
            <p:nvPr/>
          </p:nvSpPr>
          <p:spPr>
            <a:xfrm>
              <a:off x="-723990" y="307189"/>
              <a:ext cx="10466134" cy="45719"/>
            </a:xfrm>
            <a:prstGeom prst="rect">
              <a:avLst/>
            </a:prstGeom>
            <a:solidFill>
              <a:srgbClr val="8CD6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CF3BD6C-7DD4-433E-AF88-13B34B123130}"/>
              </a:ext>
            </a:extLst>
          </p:cNvPr>
          <p:cNvSpPr txBox="1"/>
          <p:nvPr/>
        </p:nvSpPr>
        <p:spPr>
          <a:xfrm>
            <a:off x="48640" y="175863"/>
            <a:ext cx="9019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New Additions to the Database</a:t>
            </a:r>
          </a:p>
        </p:txBody>
      </p:sp>
      <p:pic>
        <p:nvPicPr>
          <p:cNvPr id="9" name="Picture 25">
            <a:extLst>
              <a:ext uri="{FF2B5EF4-FFF2-40B4-BE49-F238E27FC236}">
                <a16:creationId xmlns:a16="http://schemas.microsoft.com/office/drawing/2014/main" id="{5D90DF8C-445D-428D-BA64-9005FF166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72313" y="6429375"/>
            <a:ext cx="207168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62AA73-FA33-4496-991F-0D4AA35120EF}"/>
              </a:ext>
            </a:extLst>
          </p:cNvPr>
          <p:cNvSpPr txBox="1"/>
          <p:nvPr/>
        </p:nvSpPr>
        <p:spPr>
          <a:xfrm>
            <a:off x="402672" y="1308683"/>
            <a:ext cx="84057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Since the presentation in Baltimore August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October 1958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C123-D – flock of geese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19 fatalities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Iran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November 2016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Mil Mi-171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5 fatalities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433F25-259E-4192-A0D5-3D907AC1E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455" y="4223682"/>
            <a:ext cx="5536990" cy="25122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DBE562-2737-4F0F-A1C1-BECD0E21E0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202"/>
          <a:stretch/>
        </p:blipFill>
        <p:spPr>
          <a:xfrm>
            <a:off x="6518246" y="1039814"/>
            <a:ext cx="2470754" cy="27959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EA6D16-589A-4DCF-AC64-50B8829038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0000"/>
          <a:stretch/>
        </p:blipFill>
        <p:spPr>
          <a:xfrm>
            <a:off x="6518246" y="4073393"/>
            <a:ext cx="2470754" cy="278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91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1168E3F-BCD5-428D-B9FD-8BB5A981F703}"/>
              </a:ext>
            </a:extLst>
          </p:cNvPr>
          <p:cNvGrpSpPr/>
          <p:nvPr/>
        </p:nvGrpSpPr>
        <p:grpSpPr>
          <a:xfrm>
            <a:off x="-9728" y="-11594"/>
            <a:ext cx="9210368" cy="882297"/>
            <a:chOff x="-723990" y="-529389"/>
            <a:chExt cx="10466134" cy="88229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33E54A3-37BD-4D8E-8B64-2F2F5B587FE9}"/>
                </a:ext>
              </a:extLst>
            </p:cNvPr>
            <p:cNvSpPr/>
            <p:nvPr/>
          </p:nvSpPr>
          <p:spPr>
            <a:xfrm>
              <a:off x="-723990" y="-529389"/>
              <a:ext cx="10466134" cy="860129"/>
            </a:xfrm>
            <a:prstGeom prst="rect">
              <a:avLst/>
            </a:prstGeom>
            <a:gradFill>
              <a:gsLst>
                <a:gs pos="19000">
                  <a:srgbClr val="002654"/>
                </a:gs>
                <a:gs pos="95575">
                  <a:srgbClr val="002654"/>
                </a:gs>
                <a:gs pos="60000">
                  <a:schemeClr val="tx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B6703C1-69B8-4B4C-AF70-4713ED0FCAFA}"/>
                </a:ext>
              </a:extLst>
            </p:cNvPr>
            <p:cNvSpPr/>
            <p:nvPr/>
          </p:nvSpPr>
          <p:spPr>
            <a:xfrm>
              <a:off x="-723990" y="307189"/>
              <a:ext cx="10466134" cy="45719"/>
            </a:xfrm>
            <a:prstGeom prst="rect">
              <a:avLst/>
            </a:prstGeom>
            <a:solidFill>
              <a:srgbClr val="8CD6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CF3BD6C-7DD4-433E-AF88-13B34B123130}"/>
              </a:ext>
            </a:extLst>
          </p:cNvPr>
          <p:cNvSpPr txBox="1"/>
          <p:nvPr/>
        </p:nvSpPr>
        <p:spPr>
          <a:xfrm>
            <a:off x="48640" y="175863"/>
            <a:ext cx="9019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Investigating Accidents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9111CB-FB5F-4E39-9A92-EB8EC4D1E6A1}"/>
              </a:ext>
            </a:extLst>
          </p:cNvPr>
          <p:cNvSpPr/>
          <p:nvPr/>
        </p:nvSpPr>
        <p:spPr>
          <a:xfrm>
            <a:off x="614898" y="1685113"/>
            <a:ext cx="817784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 rancher said the plane appeared to be flying through a flock of the big birds.  </a:t>
            </a:r>
            <a:r>
              <a:rPr lang="en-US" sz="2800" b="1" dirty="0"/>
              <a:t>He said "the formations of geese broke up and the birds flew in all directions.”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DCFC67-194A-4D0A-8D23-1F48640B9042}"/>
              </a:ext>
            </a:extLst>
          </p:cNvPr>
          <p:cNvSpPr/>
          <p:nvPr/>
        </p:nvSpPr>
        <p:spPr>
          <a:xfrm>
            <a:off x="614898" y="4203922"/>
            <a:ext cx="82247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Idaho Aeronautics Director said he did not think geese could have caused the crash</a:t>
            </a:r>
            <a:r>
              <a:rPr lang="en-US" sz="2800" dirty="0"/>
              <a:t>.  </a:t>
            </a:r>
            <a:endParaRPr lang="en-AU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14A280-486F-40E8-B0C1-151D23276D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571" y="6390590"/>
            <a:ext cx="2249872" cy="43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74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93923-AB52-4270-85D5-76A8D0002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03" y="998029"/>
            <a:ext cx="8470995" cy="994172"/>
          </a:xfrm>
        </p:spPr>
        <p:txBody>
          <a:bodyPr>
            <a:normAutofit/>
          </a:bodyPr>
          <a:lstStyle/>
          <a:p>
            <a:r>
              <a:rPr lang="en-AU" sz="2700" dirty="0"/>
              <a:t>A reactive (but necessary)process</a:t>
            </a:r>
            <a:br>
              <a:rPr lang="en-AU" sz="2700" dirty="0"/>
            </a:br>
            <a:endParaRPr lang="en-AU" sz="27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97A94C8-817E-4935-ABBE-DDC174A6B1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1859" y="1992200"/>
            <a:ext cx="7482413" cy="24068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63BF1D-901B-4A5F-821E-4FB8436FFA2E}"/>
              </a:ext>
            </a:extLst>
          </p:cNvPr>
          <p:cNvSpPr txBox="1"/>
          <p:nvPr/>
        </p:nvSpPr>
        <p:spPr>
          <a:xfrm>
            <a:off x="5291919" y="3621120"/>
            <a:ext cx="213928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200" b="1" dirty="0">
                <a:latin typeface="Arial Black" panose="020B0A04020102020204" pitchFamily="34" charset="0"/>
                <a:cs typeface="Arial" panose="020B0604020202020204" pitchFamily="34" charset="0"/>
              </a:rPr>
              <a:t>Bird Collision/ingestion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3F5B4EFC-9BAE-432E-88B4-AD60AC266925}"/>
              </a:ext>
            </a:extLst>
          </p:cNvPr>
          <p:cNvSpPr/>
          <p:nvPr/>
        </p:nvSpPr>
        <p:spPr>
          <a:xfrm rot="19798751">
            <a:off x="1698178" y="4061049"/>
            <a:ext cx="367748" cy="964096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BB5C78-684B-420E-B897-3BE71EB9BD00}"/>
              </a:ext>
            </a:extLst>
          </p:cNvPr>
          <p:cNvSpPr txBox="1"/>
          <p:nvPr/>
        </p:nvSpPr>
        <p:spPr>
          <a:xfrm>
            <a:off x="1882051" y="5150842"/>
            <a:ext cx="510428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700" b="1" dirty="0">
                <a:solidFill>
                  <a:srgbClr val="FF0000"/>
                </a:solidFill>
                <a:latin typeface="Informal Roman" panose="030604020304060B0204" pitchFamily="66" charset="0"/>
              </a:rPr>
              <a:t>INVESTIGATION   ………   RUN!!!!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5A0E30-9C0E-4D15-ACFA-76453B07B08F}"/>
              </a:ext>
            </a:extLst>
          </p:cNvPr>
          <p:cNvSpPr txBox="1"/>
          <p:nvPr/>
        </p:nvSpPr>
        <p:spPr>
          <a:xfrm>
            <a:off x="905416" y="3447286"/>
            <a:ext cx="1160510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350" b="1" dirty="0">
                <a:latin typeface="Arial" panose="020B0604020202020204" pitchFamily="34" charset="0"/>
                <a:cs typeface="Arial" panose="020B0604020202020204" pitchFamily="34" charset="0"/>
              </a:rPr>
              <a:t>MAJOR </a:t>
            </a:r>
          </a:p>
          <a:p>
            <a:pPr algn="ctr"/>
            <a:r>
              <a:rPr lang="en-AU" sz="1350" b="1" dirty="0">
                <a:latin typeface="Arial" panose="020B0604020202020204" pitchFamily="34" charset="0"/>
                <a:cs typeface="Arial" panose="020B0604020202020204" pitchFamily="34" charset="0"/>
              </a:rPr>
              <a:t>ACCIDENT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B69BFE3-4095-4D3E-9F18-0D383D52425E}"/>
              </a:ext>
            </a:extLst>
          </p:cNvPr>
          <p:cNvGrpSpPr/>
          <p:nvPr/>
        </p:nvGrpSpPr>
        <p:grpSpPr>
          <a:xfrm>
            <a:off x="-9728" y="-11594"/>
            <a:ext cx="9210368" cy="882297"/>
            <a:chOff x="-723990" y="-529389"/>
            <a:chExt cx="10466134" cy="88229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C5C032F-6E44-415C-A37B-64833B0E0999}"/>
                </a:ext>
              </a:extLst>
            </p:cNvPr>
            <p:cNvSpPr/>
            <p:nvPr/>
          </p:nvSpPr>
          <p:spPr>
            <a:xfrm>
              <a:off x="-723990" y="-529389"/>
              <a:ext cx="10466134" cy="860129"/>
            </a:xfrm>
            <a:prstGeom prst="rect">
              <a:avLst/>
            </a:prstGeom>
            <a:gradFill>
              <a:gsLst>
                <a:gs pos="19000">
                  <a:srgbClr val="002654"/>
                </a:gs>
                <a:gs pos="95575">
                  <a:srgbClr val="002654"/>
                </a:gs>
                <a:gs pos="60000">
                  <a:schemeClr val="tx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E6334C0-B7C7-4C17-B56B-2104BA462989}"/>
                </a:ext>
              </a:extLst>
            </p:cNvPr>
            <p:cNvSpPr/>
            <p:nvPr/>
          </p:nvSpPr>
          <p:spPr>
            <a:xfrm>
              <a:off x="-723990" y="307189"/>
              <a:ext cx="10466134" cy="45719"/>
            </a:xfrm>
            <a:prstGeom prst="rect">
              <a:avLst/>
            </a:prstGeom>
            <a:solidFill>
              <a:srgbClr val="8CD6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A11D165-C443-40E3-95BC-96CA13ADBA70}"/>
              </a:ext>
            </a:extLst>
          </p:cNvPr>
          <p:cNvSpPr txBox="1"/>
          <p:nvPr/>
        </p:nvSpPr>
        <p:spPr>
          <a:xfrm>
            <a:off x="48640" y="135059"/>
            <a:ext cx="9095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Investigating Accidents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857749F-0AD4-4A2C-84B1-1D435D1327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571" y="6390590"/>
            <a:ext cx="2249872" cy="43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71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9728" y="-11594"/>
            <a:ext cx="9210368" cy="882297"/>
            <a:chOff x="-723990" y="-529389"/>
            <a:chExt cx="10466134" cy="882297"/>
          </a:xfrm>
        </p:grpSpPr>
        <p:sp>
          <p:nvSpPr>
            <p:cNvPr id="9" name="Rectangle 8"/>
            <p:cNvSpPr/>
            <p:nvPr/>
          </p:nvSpPr>
          <p:spPr>
            <a:xfrm>
              <a:off x="-723990" y="-529389"/>
              <a:ext cx="10466134" cy="860129"/>
            </a:xfrm>
            <a:prstGeom prst="rect">
              <a:avLst/>
            </a:prstGeom>
            <a:gradFill>
              <a:gsLst>
                <a:gs pos="19000">
                  <a:srgbClr val="002654"/>
                </a:gs>
                <a:gs pos="95575">
                  <a:srgbClr val="002654"/>
                </a:gs>
                <a:gs pos="60000">
                  <a:schemeClr val="tx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-723990" y="307189"/>
              <a:ext cx="10466134" cy="45719"/>
            </a:xfrm>
            <a:prstGeom prst="rect">
              <a:avLst/>
            </a:prstGeom>
            <a:solidFill>
              <a:srgbClr val="8CD6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04991CF-3AB1-4EDE-BCD1-132AEFF8A972}"/>
              </a:ext>
            </a:extLst>
          </p:cNvPr>
          <p:cNvSpPr txBox="1"/>
          <p:nvPr/>
        </p:nvSpPr>
        <p:spPr>
          <a:xfrm>
            <a:off x="19457" y="210868"/>
            <a:ext cx="9151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Pyramid Indicators</a:t>
            </a:r>
          </a:p>
        </p:txBody>
      </p:sp>
      <p:pic>
        <p:nvPicPr>
          <p:cNvPr id="2" name="Picture 1" descr="Screen Shot 2018-10-16 at 11.17.3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11" y="956616"/>
            <a:ext cx="5014285" cy="55810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76852" y="1114287"/>
            <a:ext cx="32287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Adverse Effect on Planned Flight (AEPF):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Cancellation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Forced landing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Precautionary landing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Non-standard DAP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Aborted TOFF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Missed Approach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Focus investigation and </a:t>
            </a:r>
          </a:p>
          <a:p>
            <a:r>
              <a:rPr lang="en-US" dirty="0"/>
              <a:t>management in this area </a:t>
            </a:r>
          </a:p>
          <a:p>
            <a:r>
              <a:rPr lang="en-US" dirty="0"/>
              <a:t>to ultimately reduce FAT/HL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812227-83C5-416D-AFB2-D9DD17074C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571" y="6390590"/>
            <a:ext cx="2249872" cy="43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76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9728" y="-11594"/>
            <a:ext cx="9210368" cy="882297"/>
            <a:chOff x="-723990" y="-529389"/>
            <a:chExt cx="10466134" cy="882297"/>
          </a:xfrm>
        </p:grpSpPr>
        <p:sp>
          <p:nvSpPr>
            <p:cNvPr id="12" name="Rectangle 11"/>
            <p:cNvSpPr/>
            <p:nvPr/>
          </p:nvSpPr>
          <p:spPr>
            <a:xfrm>
              <a:off x="-723990" y="-529389"/>
              <a:ext cx="10466134" cy="860129"/>
            </a:xfrm>
            <a:prstGeom prst="rect">
              <a:avLst/>
            </a:prstGeom>
            <a:gradFill>
              <a:gsLst>
                <a:gs pos="19000">
                  <a:srgbClr val="002654"/>
                </a:gs>
                <a:gs pos="95575">
                  <a:srgbClr val="002654"/>
                </a:gs>
                <a:gs pos="60000">
                  <a:schemeClr val="tx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Pyramid Indicators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-723990" y="307189"/>
              <a:ext cx="10466134" cy="45719"/>
            </a:xfrm>
            <a:prstGeom prst="rect">
              <a:avLst/>
            </a:prstGeom>
            <a:solidFill>
              <a:srgbClr val="8CD6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74311" y="1230310"/>
            <a:ext cx="5768336" cy="2756900"/>
            <a:chOff x="674311" y="1344841"/>
            <a:chExt cx="7802786" cy="3864077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3084453" y="4580781"/>
              <a:ext cx="2570101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071753" y="3882281"/>
              <a:ext cx="2570101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3097153" y="3183781"/>
              <a:ext cx="2570101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3097153" y="2524968"/>
              <a:ext cx="2570101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3069954" y="1944019"/>
              <a:ext cx="2570101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Isosceles Triangle 4"/>
            <p:cNvSpPr/>
            <p:nvPr/>
          </p:nvSpPr>
          <p:spPr>
            <a:xfrm>
              <a:off x="674311" y="1344841"/>
              <a:ext cx="4365522" cy="3849329"/>
            </a:xfrm>
            <a:prstGeom prst="triangl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 dirty="0"/>
            </a:p>
          </p:txBody>
        </p:sp>
        <p:sp>
          <p:nvSpPr>
            <p:cNvPr id="6" name="Trapezoid 5"/>
            <p:cNvSpPr/>
            <p:nvPr/>
          </p:nvSpPr>
          <p:spPr>
            <a:xfrm>
              <a:off x="674311" y="4242898"/>
              <a:ext cx="4365522" cy="966020"/>
            </a:xfrm>
            <a:prstGeom prst="trapezoid">
              <a:avLst>
                <a:gd name="adj" fmla="val 55666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Strike Incidents</a:t>
              </a:r>
            </a:p>
            <a:p>
              <a:pPr algn="ctr"/>
              <a:r>
                <a:rPr lang="en-AU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(MAC between birds and Aircraft)</a:t>
              </a:r>
            </a:p>
          </p:txBody>
        </p:sp>
        <p:sp>
          <p:nvSpPr>
            <p:cNvPr id="7" name="Trapezoid 6"/>
            <p:cNvSpPr/>
            <p:nvPr/>
          </p:nvSpPr>
          <p:spPr>
            <a:xfrm>
              <a:off x="1216312" y="3533132"/>
              <a:ext cx="3270457" cy="709766"/>
            </a:xfrm>
            <a:prstGeom prst="trapezoid">
              <a:avLst>
                <a:gd name="adj" fmla="val 55666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Non-damaging Incidents with</a:t>
              </a:r>
            </a:p>
            <a:p>
              <a:pPr algn="ctr"/>
              <a:r>
                <a:rPr lang="en-AU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Adverse Affect on Flight  </a:t>
              </a:r>
            </a:p>
          </p:txBody>
        </p:sp>
        <p:sp>
          <p:nvSpPr>
            <p:cNvPr id="8" name="Trapezoid 7"/>
            <p:cNvSpPr/>
            <p:nvPr/>
          </p:nvSpPr>
          <p:spPr>
            <a:xfrm>
              <a:off x="2024229" y="2243570"/>
              <a:ext cx="1666127" cy="575187"/>
            </a:xfrm>
            <a:prstGeom prst="trapezoid">
              <a:avLst>
                <a:gd name="adj" fmla="val 55666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Serious Incidents</a:t>
              </a:r>
            </a:p>
          </p:txBody>
        </p:sp>
        <p:sp>
          <p:nvSpPr>
            <p:cNvPr id="9" name="Trapezoid 8"/>
            <p:cNvSpPr/>
            <p:nvPr/>
          </p:nvSpPr>
          <p:spPr>
            <a:xfrm>
              <a:off x="1625579" y="2821523"/>
              <a:ext cx="2462984" cy="711610"/>
            </a:xfrm>
            <a:prstGeom prst="trapezoid">
              <a:avLst>
                <a:gd name="adj" fmla="val 55666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Damaging incidents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87138" y="1586228"/>
              <a:ext cx="577220" cy="56079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1000" b="1" dirty="0">
                  <a:solidFill>
                    <a:schemeClr val="bg1"/>
                  </a:solidFill>
                </a:rPr>
                <a:t>Hull </a:t>
              </a:r>
            </a:p>
            <a:p>
              <a:pPr algn="ctr"/>
              <a:r>
                <a:rPr lang="en-AU" sz="1000" b="1" dirty="0">
                  <a:solidFill>
                    <a:schemeClr val="bg1"/>
                  </a:solidFill>
                </a:rPr>
                <a:t>Loss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00233" y="4396115"/>
              <a:ext cx="1112808" cy="345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AU" sz="1000" dirty="0">
                  <a:latin typeface="Arial Black" panose="020B0A04020102020204" pitchFamily="34" charset="0"/>
                </a:rPr>
                <a:t>~100,000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687533" y="3697615"/>
              <a:ext cx="939338" cy="345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AU" sz="1000" dirty="0">
                  <a:latin typeface="Arial Black" panose="020B0A04020102020204" pitchFamily="34" charset="0"/>
                </a:rPr>
                <a:t>~10000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687534" y="1759352"/>
              <a:ext cx="364721" cy="345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AU" sz="1000" dirty="0">
                  <a:latin typeface="Arial Black" panose="020B0A04020102020204" pitchFamily="34" charset="0"/>
                </a:rPr>
                <a:t>5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687533" y="2340302"/>
              <a:ext cx="594568" cy="345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AU" sz="1000" dirty="0">
                  <a:latin typeface="Arial Black" panose="020B0A04020102020204" pitchFamily="34" charset="0"/>
                </a:rPr>
                <a:t>177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687533" y="2999116"/>
              <a:ext cx="824415" cy="345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AU" sz="1000" dirty="0">
                  <a:latin typeface="Arial Black" panose="020B0A04020102020204" pitchFamily="34" charset="0"/>
                </a:rPr>
                <a:t>~8000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793926" y="1759352"/>
              <a:ext cx="865614" cy="345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AU" sz="1000" dirty="0">
                  <a:latin typeface="Arial Black" panose="020B0A04020102020204" pitchFamily="34" charset="0"/>
                </a:rPr>
                <a:t>HL/10</a:t>
              </a:r>
              <a:r>
                <a:rPr lang="en-AU" sz="1000" baseline="30000" dirty="0">
                  <a:latin typeface="Arial Black" panose="020B0A04020102020204" pitchFamily="34" charset="0"/>
                </a:rPr>
                <a:t>5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793924" y="2336756"/>
              <a:ext cx="856940" cy="345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AU" sz="1000" dirty="0">
                  <a:latin typeface="Arial Black" panose="020B0A04020102020204" pitchFamily="34" charset="0"/>
                </a:rPr>
                <a:t>SS/10</a:t>
              </a:r>
              <a:r>
                <a:rPr lang="en-AU" sz="1000" baseline="30000" dirty="0">
                  <a:latin typeface="Arial Black" panose="020B0A04020102020204" pitchFamily="34" charset="0"/>
                </a:rPr>
                <a:t>5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037459" y="2992164"/>
              <a:ext cx="865614" cy="345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AU" sz="1000" dirty="0">
                  <a:latin typeface="Arial Black" panose="020B0A04020102020204" pitchFamily="34" charset="0"/>
                </a:rPr>
                <a:t>DS/10</a:t>
              </a:r>
              <a:r>
                <a:rPr lang="en-AU" sz="1000" baseline="30000" dirty="0">
                  <a:latin typeface="Arial Black" panose="020B0A04020102020204" pitchFamily="34" charset="0"/>
                </a:rPr>
                <a:t>5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037459" y="3697615"/>
              <a:ext cx="1145334" cy="345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AU" sz="1000" dirty="0">
                  <a:latin typeface="Arial Black" panose="020B0A04020102020204" pitchFamily="34" charset="0"/>
                </a:rPr>
                <a:t>NDAE/10</a:t>
              </a:r>
              <a:r>
                <a:rPr lang="en-AU" sz="1000" baseline="30000" dirty="0">
                  <a:latin typeface="Arial Black" panose="020B0A04020102020204" pitchFamily="34" charset="0"/>
                </a:rPr>
                <a:t>5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195157" y="4393251"/>
              <a:ext cx="1281940" cy="345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AU" sz="1000" dirty="0">
                  <a:latin typeface="Arial Black" panose="020B0A04020102020204" pitchFamily="34" charset="0"/>
                </a:rPr>
                <a:t>Strikes/10</a:t>
              </a:r>
              <a:r>
                <a:rPr lang="en-AU" sz="1000" baseline="30000" dirty="0">
                  <a:latin typeface="Arial Black" panose="020B0A04020102020204" pitchFamily="34" charset="0"/>
                </a:rPr>
                <a:t>4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99988" y="6201915"/>
            <a:ext cx="33768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AU" dirty="0">
                <a:latin typeface="Arial Black" panose="020B0A04020102020204" pitchFamily="34" charset="0"/>
              </a:rPr>
              <a:t>MASS(kg)/10</a:t>
            </a:r>
            <a:r>
              <a:rPr lang="en-AU" baseline="30000" dirty="0">
                <a:latin typeface="Arial Black" panose="020B0A04020102020204" pitchFamily="34" charset="0"/>
              </a:rPr>
              <a:t>4 </a:t>
            </a:r>
            <a:r>
              <a:rPr lang="en-AU" dirty="0">
                <a:latin typeface="Arial Black" panose="020B0A04020102020204" pitchFamily="34" charset="0"/>
              </a:rPr>
              <a:t>movements</a:t>
            </a:r>
          </a:p>
        </p:txBody>
      </p:sp>
      <p:cxnSp>
        <p:nvCxnSpPr>
          <p:cNvPr id="4" name="Connector: Elbow 3"/>
          <p:cNvCxnSpPr>
            <a:stCxn id="25" idx="3"/>
          </p:cNvCxnSpPr>
          <p:nvPr/>
        </p:nvCxnSpPr>
        <p:spPr>
          <a:xfrm>
            <a:off x="5838255" y="1649162"/>
            <a:ext cx="2547467" cy="2174483"/>
          </a:xfrm>
          <a:prstGeom prst="bentConnector3">
            <a:avLst>
              <a:gd name="adj1" fmla="val 100085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/>
          <p:cNvCxnSpPr/>
          <p:nvPr/>
        </p:nvCxnSpPr>
        <p:spPr>
          <a:xfrm>
            <a:off x="5838255" y="2053087"/>
            <a:ext cx="2541053" cy="1804577"/>
          </a:xfrm>
          <a:prstGeom prst="bentConnector3">
            <a:avLst>
              <a:gd name="adj1" fmla="val 100212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/>
          <p:cNvCxnSpPr>
            <a:stCxn id="27" idx="3"/>
            <a:endCxn id="56" idx="1"/>
          </p:cNvCxnSpPr>
          <p:nvPr/>
        </p:nvCxnSpPr>
        <p:spPr>
          <a:xfrm>
            <a:off x="6018290" y="2528735"/>
            <a:ext cx="1998108" cy="2091997"/>
          </a:xfrm>
          <a:prstGeom prst="bentConnector3">
            <a:avLst>
              <a:gd name="adj1" fmla="val 93103"/>
            </a:avLst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/>
          <p:cNvCxnSpPr>
            <a:stCxn id="28" idx="3"/>
            <a:endCxn id="56" idx="1"/>
          </p:cNvCxnSpPr>
          <p:nvPr/>
        </p:nvCxnSpPr>
        <p:spPr>
          <a:xfrm>
            <a:off x="6225078" y="3032053"/>
            <a:ext cx="1791320" cy="1588679"/>
          </a:xfrm>
          <a:prstGeom prst="bentConnector3">
            <a:avLst>
              <a:gd name="adj1" fmla="val 50000"/>
            </a:avLst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/>
          <p:cNvCxnSpPr>
            <a:stCxn id="29" idx="3"/>
            <a:endCxn id="57" idx="1"/>
          </p:cNvCxnSpPr>
          <p:nvPr/>
        </p:nvCxnSpPr>
        <p:spPr>
          <a:xfrm>
            <a:off x="6442647" y="3528368"/>
            <a:ext cx="1569532" cy="1568012"/>
          </a:xfrm>
          <a:prstGeom prst="bentConnector3">
            <a:avLst>
              <a:gd name="adj1" fmla="val 62871"/>
            </a:avLst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991450" y="3848756"/>
            <a:ext cx="800412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AU" sz="1200" b="1" dirty="0"/>
              <a:t>Unsafe</a:t>
            </a:r>
          </a:p>
          <a:p>
            <a:pPr algn="ctr"/>
            <a:r>
              <a:rPr lang="en-AU" sz="1200" b="1" dirty="0"/>
              <a:t>Accidents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016398" y="4389899"/>
            <a:ext cx="768352" cy="46166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AU" sz="1200" b="1" dirty="0"/>
              <a:t>Costly</a:t>
            </a:r>
          </a:p>
          <a:p>
            <a:pPr algn="ctr"/>
            <a:r>
              <a:rPr lang="en-AU" sz="1200" b="1" dirty="0"/>
              <a:t>Incidents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012179" y="4957880"/>
            <a:ext cx="768352" cy="27699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AU" sz="1200" b="1" dirty="0"/>
              <a:t>Incidents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200986" y="4394134"/>
            <a:ext cx="1173591" cy="46166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AU" sz="1200" b="1" dirty="0"/>
              <a:t>Animal Welfare</a:t>
            </a:r>
          </a:p>
          <a:p>
            <a:pPr algn="ctr"/>
            <a:r>
              <a:rPr lang="en-AU" sz="1200" b="1" dirty="0"/>
              <a:t>Incidents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193805" y="3856166"/>
            <a:ext cx="1187954" cy="461665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AU" sz="1200" b="1" dirty="0"/>
              <a:t>Wildlife Fatality</a:t>
            </a:r>
          </a:p>
          <a:p>
            <a:pPr algn="ctr"/>
            <a:r>
              <a:rPr lang="en-AU" sz="1200" b="1" dirty="0"/>
              <a:t>Accidents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211108" y="4945477"/>
            <a:ext cx="1163469" cy="46166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/>
              <a:t>Conservation</a:t>
            </a:r>
          </a:p>
          <a:p>
            <a:pPr algn="ctr"/>
            <a:r>
              <a:rPr lang="en-AU" sz="1200" b="1" dirty="0"/>
              <a:t>Incidents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569463" y="5655438"/>
            <a:ext cx="1148776" cy="3385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AU" sz="1600" b="1" dirty="0"/>
              <a:t>AIR SAFETY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213240" y="5655438"/>
            <a:ext cx="1463606" cy="33855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AU" sz="1600" b="1" dirty="0"/>
              <a:t>AEROECOLOGY</a:t>
            </a:r>
          </a:p>
        </p:txBody>
      </p:sp>
      <p:sp>
        <p:nvSpPr>
          <p:cNvPr id="88" name="Arrow: Bent 87"/>
          <p:cNvSpPr/>
          <p:nvPr/>
        </p:nvSpPr>
        <p:spPr>
          <a:xfrm rot="10800000">
            <a:off x="3795822" y="6072688"/>
            <a:ext cx="3349879" cy="456026"/>
          </a:xfrm>
          <a:prstGeom prst="bentArrow">
            <a:avLst>
              <a:gd name="adj1" fmla="val 25000"/>
              <a:gd name="adj2" fmla="val 30829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ACE0FDFB-79AA-452C-BEA8-A48DEDD65D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571" y="6390590"/>
            <a:ext cx="2249872" cy="43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08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55" grpId="0" animBg="1"/>
      <p:bldP spid="56" grpId="0" animBg="1"/>
      <p:bldP spid="57" grpId="0" animBg="1"/>
      <p:bldP spid="60" grpId="0" animBg="1"/>
      <p:bldP spid="61" grpId="0" animBg="1"/>
      <p:bldP spid="62" grpId="0" animBg="1"/>
      <p:bldP spid="86" grpId="0" animBg="1"/>
      <p:bldP spid="87" grpId="0" animBg="1"/>
      <p:bldP spid="8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91951" y="1674132"/>
            <a:ext cx="7746514" cy="132343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8000" b="1" dirty="0"/>
              <a:t>Very High Risk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1969" y="2996296"/>
            <a:ext cx="7746496" cy="132343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8000" b="1" dirty="0"/>
              <a:t>High Risk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1969" y="4263516"/>
            <a:ext cx="7746514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8000" b="1" dirty="0"/>
              <a:t>Medium Risk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91969" y="5550707"/>
            <a:ext cx="7746496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/>
              <a:t>Low Risk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142876" y="1133341"/>
          <a:ext cx="8795062" cy="5621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-9728" y="-11594"/>
            <a:ext cx="9210368" cy="882297"/>
            <a:chOff x="-723990" y="-529389"/>
            <a:chExt cx="10466134" cy="882297"/>
          </a:xfrm>
        </p:grpSpPr>
        <p:sp>
          <p:nvSpPr>
            <p:cNvPr id="6" name="Rectangle 5"/>
            <p:cNvSpPr/>
            <p:nvPr/>
          </p:nvSpPr>
          <p:spPr>
            <a:xfrm>
              <a:off x="-723990" y="-529389"/>
              <a:ext cx="10466134" cy="860129"/>
            </a:xfrm>
            <a:prstGeom prst="rect">
              <a:avLst/>
            </a:prstGeom>
            <a:gradFill>
              <a:gsLst>
                <a:gs pos="19000">
                  <a:srgbClr val="002654"/>
                </a:gs>
                <a:gs pos="95575">
                  <a:srgbClr val="002654"/>
                </a:gs>
                <a:gs pos="60000">
                  <a:schemeClr val="tx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Pyramid Indicators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-723990" y="307189"/>
              <a:ext cx="10466134" cy="45719"/>
            </a:xfrm>
            <a:prstGeom prst="rect">
              <a:avLst/>
            </a:prstGeom>
            <a:solidFill>
              <a:srgbClr val="8CD6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9479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14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9728" y="-11594"/>
            <a:ext cx="9210368" cy="882297"/>
            <a:chOff x="-723990" y="-529389"/>
            <a:chExt cx="10466134" cy="882297"/>
          </a:xfrm>
        </p:grpSpPr>
        <p:sp>
          <p:nvSpPr>
            <p:cNvPr id="9" name="Rectangle 8"/>
            <p:cNvSpPr/>
            <p:nvPr/>
          </p:nvSpPr>
          <p:spPr>
            <a:xfrm>
              <a:off x="-723990" y="-529389"/>
              <a:ext cx="10466134" cy="860129"/>
            </a:xfrm>
            <a:prstGeom prst="rect">
              <a:avLst/>
            </a:prstGeom>
            <a:gradFill>
              <a:gsLst>
                <a:gs pos="19000">
                  <a:srgbClr val="002654"/>
                </a:gs>
                <a:gs pos="95575">
                  <a:srgbClr val="002654"/>
                </a:gs>
                <a:gs pos="60000">
                  <a:schemeClr val="tx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-723990" y="307189"/>
              <a:ext cx="10466134" cy="45719"/>
            </a:xfrm>
            <a:prstGeom prst="rect">
              <a:avLst/>
            </a:prstGeom>
            <a:solidFill>
              <a:srgbClr val="8CD6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640" y="170498"/>
            <a:ext cx="9210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Overview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BB14BF03-3219-45E5-BA9A-4E07E8BF7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907" y="1365297"/>
            <a:ext cx="7891831" cy="3479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b="1" kern="0" dirty="0">
                <a:ea typeface="+mn-ea"/>
                <a:cs typeface="Arial" panose="020B0604020202020204" pitchFamily="34" charset="0"/>
              </a:rPr>
              <a:t>Civil and military wildlife strike history</a:t>
            </a:r>
          </a:p>
          <a:p>
            <a:pPr marL="609600" indent="-60960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b="1" kern="0" dirty="0">
                <a:ea typeface="+mn-ea"/>
                <a:cs typeface="Arial" panose="020B0604020202020204" pitchFamily="34" charset="0"/>
              </a:rPr>
              <a:t>New additions to the hull loss and fatality database</a:t>
            </a:r>
          </a:p>
          <a:p>
            <a:pPr marL="609600" indent="-60960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b="1" kern="0" dirty="0">
                <a:ea typeface="+mn-ea"/>
                <a:cs typeface="Arial" panose="020B0604020202020204" pitchFamily="34" charset="0"/>
              </a:rPr>
              <a:t>Pyramid indicators and risk management</a:t>
            </a:r>
          </a:p>
          <a:p>
            <a:pPr marL="609600" indent="-609600">
              <a:lnSpc>
                <a:spcPct val="150000"/>
              </a:lnSpc>
              <a:spcBef>
                <a:spcPct val="20000"/>
              </a:spcBef>
              <a:defRPr/>
            </a:pPr>
            <a:endParaRPr lang="en-US" sz="2800" b="1" kern="0" dirty="0">
              <a:ea typeface="+mn-ea"/>
              <a:cs typeface="Arial" panose="020B0604020202020204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20000"/>
              </a:spcBef>
              <a:defRPr/>
            </a:pPr>
            <a:endParaRPr lang="en-US" sz="2000" b="1" kern="0" dirty="0">
              <a:latin typeface="HelveticaNeueLT Std" pitchFamily="34" charset="0"/>
              <a:ea typeface="+mn-ea"/>
              <a:cs typeface="Arial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20000"/>
              </a:spcBef>
              <a:defRPr/>
            </a:pPr>
            <a:endParaRPr lang="en-US" sz="2000" b="1" kern="0" dirty="0">
              <a:latin typeface="HelveticaNeueLT Std" pitchFamily="34" charset="0"/>
              <a:ea typeface="+mn-ea"/>
              <a:cs typeface="Arial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20000"/>
              </a:spcBef>
              <a:defRPr/>
            </a:pPr>
            <a:endParaRPr lang="en-US" sz="2000" b="1" kern="0" dirty="0">
              <a:latin typeface="HelveticaNeueLT Std" pitchFamily="34" charset="0"/>
              <a:ea typeface="+mn-ea"/>
              <a:cs typeface="Arial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20000"/>
              </a:spcBef>
              <a:defRPr/>
            </a:pPr>
            <a:endParaRPr lang="en-US" sz="2000" b="1" kern="0" dirty="0">
              <a:latin typeface="HelveticaNeueLT Std" pitchFamily="34" charset="0"/>
              <a:ea typeface="+mn-ea"/>
              <a:cs typeface="Arial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1B3FC29-9708-4DBB-A1FC-FF8FC3D553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571" y="6390590"/>
            <a:ext cx="2249872" cy="43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040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Arrow Connector 23"/>
          <p:cNvCxnSpPr/>
          <p:nvPr/>
        </p:nvCxnSpPr>
        <p:spPr>
          <a:xfrm>
            <a:off x="3109935" y="2470104"/>
            <a:ext cx="1917280" cy="0"/>
          </a:xfrm>
          <a:prstGeom prst="straightConnector1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27749" y="2325713"/>
            <a:ext cx="2366353" cy="261610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A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Near Misses/10</a:t>
            </a:r>
            <a:r>
              <a:rPr lang="en-AU" sz="11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</a:t>
            </a:r>
            <a:r>
              <a:rPr lang="en-A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movements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073820" y="4740276"/>
            <a:ext cx="2570101" cy="0"/>
          </a:xfrm>
          <a:prstGeom prst="straightConnector1">
            <a:avLst/>
          </a:prstGeom>
          <a:ln w="3810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689600" y="4631810"/>
            <a:ext cx="187538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AU" sz="1400" dirty="0">
                <a:latin typeface="Arial Black" panose="020B0A04020102020204" pitchFamily="34" charset="0"/>
              </a:rPr>
              <a:t>Training required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061120" y="4041776"/>
            <a:ext cx="2570101" cy="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676900" y="3793610"/>
            <a:ext cx="330981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AU" sz="1400" dirty="0">
                <a:latin typeface="Arial Black" panose="020B0A04020102020204" pitchFamily="34" charset="0"/>
              </a:rPr>
              <a:t>Procedures, Comms, </a:t>
            </a:r>
          </a:p>
          <a:p>
            <a:r>
              <a:rPr lang="en-AU" sz="1400" dirty="0">
                <a:latin typeface="Arial Black" panose="020B0A04020102020204" pitchFamily="34" charset="0"/>
              </a:rPr>
              <a:t>Phraseology &amp;Training required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086520" y="3343276"/>
            <a:ext cx="1929980" cy="0"/>
          </a:xfrm>
          <a:prstGeom prst="straightConnector1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111920" y="2828758"/>
            <a:ext cx="1917280" cy="0"/>
          </a:xfrm>
          <a:prstGeom prst="straightConnector1">
            <a:avLst/>
          </a:prstGeom>
          <a:ln w="38100">
            <a:solidFill>
              <a:srgbClr val="FF6565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059321" y="2103514"/>
            <a:ext cx="1969879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16500" y="1956948"/>
            <a:ext cx="296279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AU" sz="1400" dirty="0">
                <a:latin typeface="Arial Black" panose="020B0A04020102020204" pitchFamily="34" charset="0"/>
              </a:rPr>
              <a:t>Mass Struck/10</a:t>
            </a:r>
            <a:r>
              <a:rPr lang="en-AU" sz="1400" baseline="30000" dirty="0">
                <a:latin typeface="Arial Black" panose="020B0A04020102020204" pitchFamily="34" charset="0"/>
              </a:rPr>
              <a:t>4</a:t>
            </a:r>
            <a:r>
              <a:rPr lang="en-AU" sz="1400" dirty="0">
                <a:latin typeface="Arial Black" panose="020B0A04020102020204" pitchFamily="34" charset="0"/>
              </a:rPr>
              <a:t> movements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29734" y="2663101"/>
            <a:ext cx="390869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AU" sz="1400" dirty="0">
                <a:latin typeface="Arial Black" panose="020B0A04020102020204" pitchFamily="34" charset="0"/>
              </a:rPr>
              <a:t>Mass (kg) Flux X A/c Movements/hour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48939" y="3182934"/>
            <a:ext cx="193514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AU" sz="1400" dirty="0">
                <a:latin typeface="Arial Black" panose="020B0A04020102020204" pitchFamily="34" charset="0"/>
              </a:rPr>
              <a:t>Mass(kg)flux/hour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663678" y="1504336"/>
            <a:ext cx="4365522" cy="3849329"/>
          </a:xfrm>
          <a:prstGeom prst="triangl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6" name="Trapezoid 5"/>
          <p:cNvSpPr/>
          <p:nvPr/>
        </p:nvSpPr>
        <p:spPr>
          <a:xfrm>
            <a:off x="663678" y="4402393"/>
            <a:ext cx="4365522" cy="966020"/>
          </a:xfrm>
          <a:prstGeom prst="trapezoid">
            <a:avLst>
              <a:gd name="adj" fmla="val 55666"/>
            </a:avLst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3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Complacent attitudes</a:t>
            </a:r>
          </a:p>
          <a:p>
            <a:pPr algn="ctr"/>
            <a:r>
              <a:rPr lang="en-AU" sz="13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 Wildlife Risk Assessment </a:t>
            </a:r>
          </a:p>
        </p:txBody>
      </p:sp>
      <p:sp>
        <p:nvSpPr>
          <p:cNvPr id="7" name="Trapezoid 6"/>
          <p:cNvSpPr/>
          <p:nvPr/>
        </p:nvSpPr>
        <p:spPr>
          <a:xfrm>
            <a:off x="1205679" y="3692627"/>
            <a:ext cx="3270457" cy="709766"/>
          </a:xfrm>
          <a:prstGeom prst="trapezoid">
            <a:avLst>
              <a:gd name="adj" fmla="val 55666"/>
            </a:avLst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Flight Planning and Preparation Failure</a:t>
            </a:r>
          </a:p>
        </p:txBody>
      </p:sp>
      <p:sp>
        <p:nvSpPr>
          <p:cNvPr id="8" name="Trapezoid 7"/>
          <p:cNvSpPr/>
          <p:nvPr/>
        </p:nvSpPr>
        <p:spPr>
          <a:xfrm>
            <a:off x="2013596" y="2395691"/>
            <a:ext cx="1666127" cy="575187"/>
          </a:xfrm>
          <a:prstGeom prst="trapezoid">
            <a:avLst>
              <a:gd name="adj" fmla="val 55666"/>
            </a:avLst>
          </a:prstGeom>
          <a:solidFill>
            <a:srgbClr val="FF656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Near miss Strikes</a:t>
            </a:r>
          </a:p>
          <a:p>
            <a:pPr algn="ctr"/>
            <a:endParaRPr lang="en-A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U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Wildlife – aircraft Conflict (LOS)</a:t>
            </a:r>
          </a:p>
          <a:p>
            <a:pPr algn="ctr"/>
            <a:endParaRPr lang="en-A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rapezoid 8"/>
          <p:cNvSpPr/>
          <p:nvPr/>
        </p:nvSpPr>
        <p:spPr>
          <a:xfrm>
            <a:off x="1614946" y="2981018"/>
            <a:ext cx="2462984" cy="711610"/>
          </a:xfrm>
          <a:prstGeom prst="trapezoid">
            <a:avLst>
              <a:gd name="adj" fmla="val 55666"/>
            </a:avLst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Wildlife Airspace Infringements (WAI)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59197" y="1905766"/>
            <a:ext cx="773033" cy="507831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AU" sz="1350" b="1" dirty="0"/>
              <a:t>MAC</a:t>
            </a:r>
          </a:p>
          <a:p>
            <a:pPr algn="ctr"/>
            <a:r>
              <a:rPr lang="en-AU" sz="1350" b="1" dirty="0"/>
              <a:t>(Strikes)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-9728" y="-11594"/>
            <a:ext cx="9210368" cy="882297"/>
            <a:chOff x="-723990" y="-529389"/>
            <a:chExt cx="10466134" cy="882297"/>
          </a:xfrm>
        </p:grpSpPr>
        <p:sp>
          <p:nvSpPr>
            <p:cNvPr id="12" name="Rectangle 11"/>
            <p:cNvSpPr/>
            <p:nvPr/>
          </p:nvSpPr>
          <p:spPr>
            <a:xfrm>
              <a:off x="-723990" y="-529389"/>
              <a:ext cx="10466134" cy="860129"/>
            </a:xfrm>
            <a:prstGeom prst="rect">
              <a:avLst/>
            </a:prstGeom>
            <a:gradFill>
              <a:gsLst>
                <a:gs pos="19000">
                  <a:srgbClr val="002654"/>
                </a:gs>
                <a:gs pos="95575">
                  <a:srgbClr val="002654"/>
                </a:gs>
                <a:gs pos="60000">
                  <a:schemeClr val="tx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Pyramid Indicators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-723990" y="307189"/>
              <a:ext cx="10466134" cy="45719"/>
            </a:xfrm>
            <a:prstGeom prst="rect">
              <a:avLst/>
            </a:prstGeom>
            <a:solidFill>
              <a:srgbClr val="8CD6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F52169DF-7584-43A4-9496-0B0360805B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571" y="6390590"/>
            <a:ext cx="2249872" cy="43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0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5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9728" y="-11594"/>
            <a:ext cx="9210368" cy="882297"/>
            <a:chOff x="-723990" y="-529389"/>
            <a:chExt cx="10466134" cy="882297"/>
          </a:xfrm>
        </p:grpSpPr>
        <p:sp>
          <p:nvSpPr>
            <p:cNvPr id="9" name="Rectangle 8"/>
            <p:cNvSpPr/>
            <p:nvPr/>
          </p:nvSpPr>
          <p:spPr>
            <a:xfrm>
              <a:off x="-723990" y="-529389"/>
              <a:ext cx="10466134" cy="860129"/>
            </a:xfrm>
            <a:prstGeom prst="rect">
              <a:avLst/>
            </a:prstGeom>
            <a:gradFill>
              <a:gsLst>
                <a:gs pos="19000">
                  <a:srgbClr val="002654"/>
                </a:gs>
                <a:gs pos="95575">
                  <a:srgbClr val="002654"/>
                </a:gs>
                <a:gs pos="60000">
                  <a:schemeClr val="tx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-723990" y="307189"/>
              <a:ext cx="10466134" cy="45719"/>
            </a:xfrm>
            <a:prstGeom prst="rect">
              <a:avLst/>
            </a:prstGeom>
            <a:solidFill>
              <a:srgbClr val="8CD6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05B4884-9FC8-4CF5-ACF5-F2F45F6148D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92545" y="1117125"/>
          <a:ext cx="6637841" cy="30992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2495">
                  <a:extLst>
                    <a:ext uri="{9D8B030D-6E8A-4147-A177-3AD203B41FA5}">
                      <a16:colId xmlns:a16="http://schemas.microsoft.com/office/drawing/2014/main" val="1801765688"/>
                    </a:ext>
                  </a:extLst>
                </a:gridCol>
                <a:gridCol w="2224726">
                  <a:extLst>
                    <a:ext uri="{9D8B030D-6E8A-4147-A177-3AD203B41FA5}">
                      <a16:colId xmlns:a16="http://schemas.microsoft.com/office/drawing/2014/main" val="2937064459"/>
                    </a:ext>
                  </a:extLst>
                </a:gridCol>
                <a:gridCol w="2480620">
                  <a:extLst>
                    <a:ext uri="{9D8B030D-6E8A-4147-A177-3AD203B41FA5}">
                      <a16:colId xmlns:a16="http://schemas.microsoft.com/office/drawing/2014/main" val="1731492820"/>
                    </a:ext>
                  </a:extLst>
                </a:gridCol>
              </a:tblGrid>
              <a:tr h="875077">
                <a:tc>
                  <a:txBody>
                    <a:bodyPr/>
                    <a:lstStyle/>
                    <a:p>
                      <a:pPr algn="ctr" fontAlgn="b"/>
                      <a:endParaRPr lang="en-AU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No. Hull Losses</a:t>
                      </a:r>
                      <a:endParaRPr lang="en-AU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No. Fatalities</a:t>
                      </a:r>
                      <a:endParaRPr lang="en-AU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508609"/>
                  </a:ext>
                </a:extLst>
              </a:tr>
              <a:tr h="856845"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1" u="none" strike="noStrike" dirty="0">
                          <a:effectLst/>
                        </a:rPr>
                        <a:t>Civil</a:t>
                      </a:r>
                      <a:endParaRPr lang="en-A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1" u="none" strike="noStrike" dirty="0">
                          <a:effectLst/>
                        </a:rPr>
                        <a:t>203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9937931"/>
                  </a:ext>
                </a:extLst>
              </a:tr>
              <a:tr h="7110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1" u="none" strike="noStrike" dirty="0">
                          <a:effectLst/>
                        </a:rPr>
                        <a:t>Military</a:t>
                      </a:r>
                      <a:endParaRPr lang="en-A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3714428"/>
                  </a:ext>
                </a:extLst>
              </a:tr>
              <a:tr h="656307"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AU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614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551</a:t>
                      </a:r>
                      <a:endParaRPr lang="en-AU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283913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F04991CF-3AB1-4EDE-BCD1-132AEFF8A972}"/>
              </a:ext>
            </a:extLst>
          </p:cNvPr>
          <p:cNvSpPr txBox="1"/>
          <p:nvPr/>
        </p:nvSpPr>
        <p:spPr>
          <a:xfrm>
            <a:off x="48641" y="156860"/>
            <a:ext cx="9151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Ｐゴシック" pitchFamily="1" charset="-128"/>
                <a:cs typeface="Arial"/>
              </a:rPr>
              <a:t>Fatalities and Destroyed Aircraft - Worldwide  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BB14BF03-3219-45E5-BA9A-4E07E8BF7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454" y="4608285"/>
            <a:ext cx="7891831" cy="1995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NeueLT Std" pitchFamily="34" charset="0"/>
                <a:ea typeface="ＭＳ Ｐゴシック" pitchFamily="1" charset="-128"/>
                <a:cs typeface="Arial" pitchFamily="34" charset="0"/>
              </a:rPr>
              <a:t>NOTES: </a:t>
            </a: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NeueLT Std" pitchFamily="34" charset="0"/>
                <a:ea typeface="ＭＳ Ｐゴシック" pitchFamily="1" charset="-128"/>
                <a:cs typeface="Arial" pitchFamily="34" charset="0"/>
              </a:rPr>
              <a:t>1. What about the pyramid indicators?</a:t>
            </a:r>
          </a:p>
          <a:p>
            <a:pPr marL="446088" marR="0" lvl="0" indent="-1825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NeueLT Std" pitchFamily="34" charset="0"/>
                <a:ea typeface="ＭＳ Ｐゴシック" pitchFamily="1" charset="-128"/>
                <a:cs typeface="Arial" pitchFamily="34" charset="0"/>
              </a:rPr>
              <a:t>Damaging Strikes</a:t>
            </a:r>
          </a:p>
          <a:p>
            <a:pPr marL="446088" marR="0" lvl="0" indent="-1825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NeueLT Std" pitchFamily="34" charset="0"/>
                <a:ea typeface="ＭＳ Ｐゴシック" pitchFamily="1" charset="-128"/>
                <a:cs typeface="Arial" pitchFamily="34" charset="0"/>
              </a:rPr>
              <a:t>Strikes with an adverse effect on planned flight?  </a:t>
            </a:r>
          </a:p>
          <a:p>
            <a:pPr marL="446088" marR="0" lvl="0" indent="-1825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NeueLT Std" pitchFamily="34" charset="0"/>
                <a:ea typeface="ＭＳ Ｐゴシック" pitchFamily="1" charset="-128"/>
                <a:cs typeface="Arial" pitchFamily="34" charset="0"/>
              </a:rPr>
              <a:t>Strikes with an adverse effect on conservation/animal welfare?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NeueLT Std" pitchFamily="34" charset="0"/>
              <a:ea typeface="ＭＳ Ｐゴシック" pitchFamily="1" charset="-128"/>
              <a:cs typeface="Arial" pitchFamily="34" charset="0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NeueLT Std" pitchFamily="34" charset="0"/>
              <a:ea typeface="ＭＳ Ｐゴシック" pitchFamily="1" charset="-128"/>
              <a:cs typeface="Arial" pitchFamily="34" charset="0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NeueLT Std" pitchFamily="34" charset="0"/>
              <a:ea typeface="ＭＳ Ｐゴシック" pitchFamily="1" charset="-128"/>
              <a:cs typeface="Arial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1801E77-D355-4FDC-9220-DD6D09227D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571" y="6390590"/>
            <a:ext cx="2249872" cy="43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59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ing Pag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401"/>
            <a:ext cx="9220199" cy="7044268"/>
          </a:xfrm>
          <a:prstGeom prst="rect">
            <a:avLst/>
          </a:prstGeom>
        </p:spPr>
      </p:pic>
      <p:pic>
        <p:nvPicPr>
          <p:cNvPr id="5" name="Picture 4" descr="LOGO White.eps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188"/>
          <a:stretch/>
        </p:blipFill>
        <p:spPr>
          <a:xfrm>
            <a:off x="355600" y="431800"/>
            <a:ext cx="4622800" cy="7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92670" y="1100634"/>
            <a:ext cx="430107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THE BIRDSTRIKE SOLUTION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1037" y="1701771"/>
            <a:ext cx="4301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www.avisure.com </a:t>
            </a:r>
          </a:p>
          <a:p>
            <a:pPr algn="r"/>
            <a:endParaRPr lang="en-US" sz="1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472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21bird_cityroom_480 underwood and underwood.jpg">
            <a:extLst>
              <a:ext uri="{FF2B5EF4-FFF2-40B4-BE49-F238E27FC236}">
                <a16:creationId xmlns:a16="http://schemas.microsoft.com/office/drawing/2014/main" id="{F620CD88-C4DB-49B3-AF4C-60FF4B4910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9729" y="0"/>
            <a:ext cx="9210367" cy="7124700"/>
          </a:xfrm>
          <a:prstGeom prst="rect">
            <a:avLst/>
          </a:prstGeom>
        </p:spPr>
      </p:pic>
      <p:pic>
        <p:nvPicPr>
          <p:cNvPr id="5" name="Picture 4" descr="LOGO White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7536" y="6443970"/>
            <a:ext cx="1710267" cy="333596"/>
          </a:xfrm>
          <a:prstGeom prst="rect">
            <a:avLst/>
          </a:prstGeom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-9728" y="-11594"/>
            <a:ext cx="9210368" cy="882297"/>
            <a:chOff x="-723990" y="-529389"/>
            <a:chExt cx="10466134" cy="882297"/>
          </a:xfrm>
        </p:grpSpPr>
        <p:sp>
          <p:nvSpPr>
            <p:cNvPr id="9" name="Rectangle 8"/>
            <p:cNvSpPr/>
            <p:nvPr/>
          </p:nvSpPr>
          <p:spPr>
            <a:xfrm>
              <a:off x="-723990" y="-529389"/>
              <a:ext cx="10466134" cy="860129"/>
            </a:xfrm>
            <a:prstGeom prst="rect">
              <a:avLst/>
            </a:prstGeom>
            <a:gradFill>
              <a:gsLst>
                <a:gs pos="19000">
                  <a:srgbClr val="002654"/>
                </a:gs>
                <a:gs pos="95575">
                  <a:srgbClr val="002654"/>
                </a:gs>
                <a:gs pos="60000">
                  <a:schemeClr val="tx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-723990" y="307189"/>
              <a:ext cx="10466134" cy="45719"/>
            </a:xfrm>
            <a:prstGeom prst="rect">
              <a:avLst/>
            </a:prstGeom>
            <a:solidFill>
              <a:srgbClr val="8CD6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640" y="170498"/>
            <a:ext cx="9210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History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BB14BF03-3219-45E5-BA9A-4E07E8BF7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550" y="2072663"/>
            <a:ext cx="7891831" cy="3479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HelveticaNeueLT Std" pitchFamily="34" charset="0"/>
                <a:ea typeface="+mn-ea"/>
                <a:cs typeface="Arial" pitchFamily="34" charset="0"/>
              </a:rPr>
              <a:t>First recorded strike:			1905</a:t>
            </a:r>
          </a:p>
          <a:p>
            <a:pPr marL="609600" indent="-6096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HelveticaNeueLT Std" pitchFamily="34" charset="0"/>
                <a:ea typeface="+mn-ea"/>
                <a:cs typeface="Arial" pitchFamily="34" charset="0"/>
              </a:rPr>
              <a:t>First recorded fatal strike:		1912</a:t>
            </a:r>
          </a:p>
          <a:p>
            <a:pPr marL="609600" indent="-6096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HelveticaNeueLT Std" pitchFamily="34" charset="0"/>
                <a:ea typeface="+mn-ea"/>
                <a:cs typeface="Arial" pitchFamily="34" charset="0"/>
              </a:rPr>
              <a:t>Hull Losses:				614</a:t>
            </a:r>
          </a:p>
          <a:p>
            <a:pPr marL="609600" indent="-6096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HelveticaNeueLT Std" pitchFamily="34" charset="0"/>
                <a:ea typeface="+mn-ea"/>
                <a:cs typeface="Arial" pitchFamily="34" charset="0"/>
              </a:rPr>
              <a:t>Fatalities:				551</a:t>
            </a:r>
          </a:p>
          <a:p>
            <a:pPr marL="609600" indent="-6096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HelveticaNeueLT Std" pitchFamily="34" charset="0"/>
                <a:ea typeface="+mn-ea"/>
                <a:cs typeface="Arial" pitchFamily="34" charset="0"/>
              </a:rPr>
              <a:t>Estimated Cost Civil (2018)		USD$2B/annum</a:t>
            </a:r>
          </a:p>
          <a:p>
            <a:pPr marL="609600" indent="-6096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000" b="1" kern="0" dirty="0">
                <a:latin typeface="HelveticaNeueLT Std" pitchFamily="34" charset="0"/>
                <a:ea typeface="+mn-ea"/>
                <a:cs typeface="Arial" pitchFamily="34" charset="0"/>
              </a:rPr>
              <a:t>						USD $50,325/strike</a:t>
            </a:r>
          </a:p>
          <a:p>
            <a:pPr marL="609600" indent="-609600">
              <a:lnSpc>
                <a:spcPct val="150000"/>
              </a:lnSpc>
              <a:spcBef>
                <a:spcPct val="20000"/>
              </a:spcBef>
              <a:defRPr/>
            </a:pPr>
            <a:endParaRPr lang="en-US" sz="2000" b="1" kern="0" dirty="0">
              <a:latin typeface="HelveticaNeueLT Std" pitchFamily="34" charset="0"/>
              <a:ea typeface="+mn-ea"/>
              <a:cs typeface="Arial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20000"/>
              </a:spcBef>
              <a:defRPr/>
            </a:pPr>
            <a:endParaRPr lang="en-US" sz="2000" b="1" kern="0" dirty="0">
              <a:latin typeface="HelveticaNeueLT Std" pitchFamily="34" charset="0"/>
              <a:ea typeface="+mn-ea"/>
              <a:cs typeface="Arial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20000"/>
              </a:spcBef>
              <a:defRPr/>
            </a:pPr>
            <a:endParaRPr lang="en-US" sz="2000" b="1" kern="0" dirty="0">
              <a:latin typeface="HelveticaNeueLT Std" pitchFamily="34" charset="0"/>
              <a:ea typeface="+mn-ea"/>
              <a:cs typeface="Arial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20000"/>
              </a:spcBef>
              <a:defRPr/>
            </a:pPr>
            <a:endParaRPr lang="en-US" sz="2000" b="1" kern="0" dirty="0">
              <a:latin typeface="HelveticaNeueLT Std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13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9728" y="-11594"/>
            <a:ext cx="9210368" cy="882297"/>
            <a:chOff x="-723990" y="-529389"/>
            <a:chExt cx="10466134" cy="882297"/>
          </a:xfrm>
        </p:grpSpPr>
        <p:sp>
          <p:nvSpPr>
            <p:cNvPr id="9" name="Rectangle 8"/>
            <p:cNvSpPr/>
            <p:nvPr/>
          </p:nvSpPr>
          <p:spPr>
            <a:xfrm>
              <a:off x="-723990" y="-529389"/>
              <a:ext cx="10466134" cy="860129"/>
            </a:xfrm>
            <a:prstGeom prst="rect">
              <a:avLst/>
            </a:prstGeom>
            <a:gradFill>
              <a:gsLst>
                <a:gs pos="19000">
                  <a:srgbClr val="002654"/>
                </a:gs>
                <a:gs pos="95575">
                  <a:srgbClr val="002654"/>
                </a:gs>
                <a:gs pos="60000">
                  <a:schemeClr val="tx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-723990" y="307189"/>
              <a:ext cx="10466134" cy="45719"/>
            </a:xfrm>
            <a:prstGeom prst="rect">
              <a:avLst/>
            </a:prstGeom>
            <a:solidFill>
              <a:srgbClr val="8CD6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05B4884-9FC8-4CF5-ACF5-F2F45F614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74071"/>
              </p:ext>
            </p:extLst>
          </p:nvPr>
        </p:nvGraphicFramePr>
        <p:xfrm>
          <a:off x="1292545" y="1117125"/>
          <a:ext cx="6637841" cy="30992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2495">
                  <a:extLst>
                    <a:ext uri="{9D8B030D-6E8A-4147-A177-3AD203B41FA5}">
                      <a16:colId xmlns:a16="http://schemas.microsoft.com/office/drawing/2014/main" val="1801765688"/>
                    </a:ext>
                  </a:extLst>
                </a:gridCol>
                <a:gridCol w="2224726">
                  <a:extLst>
                    <a:ext uri="{9D8B030D-6E8A-4147-A177-3AD203B41FA5}">
                      <a16:colId xmlns:a16="http://schemas.microsoft.com/office/drawing/2014/main" val="2937064459"/>
                    </a:ext>
                  </a:extLst>
                </a:gridCol>
                <a:gridCol w="2480620">
                  <a:extLst>
                    <a:ext uri="{9D8B030D-6E8A-4147-A177-3AD203B41FA5}">
                      <a16:colId xmlns:a16="http://schemas.microsoft.com/office/drawing/2014/main" val="1731492820"/>
                    </a:ext>
                  </a:extLst>
                </a:gridCol>
              </a:tblGrid>
              <a:tr h="875077">
                <a:tc>
                  <a:txBody>
                    <a:bodyPr/>
                    <a:lstStyle/>
                    <a:p>
                      <a:pPr algn="ctr" fontAlgn="b"/>
                      <a:endParaRPr lang="en-AU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No. Hull Losses</a:t>
                      </a:r>
                      <a:endParaRPr lang="en-AU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No. Fatalities</a:t>
                      </a:r>
                      <a:endParaRPr lang="en-AU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508609"/>
                  </a:ext>
                </a:extLst>
              </a:tr>
              <a:tr h="856845"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1" u="none" strike="noStrike" dirty="0">
                          <a:effectLst/>
                        </a:rPr>
                        <a:t>Civil</a:t>
                      </a:r>
                      <a:endParaRPr lang="en-A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1" u="none" strike="noStrike" dirty="0">
                          <a:effectLst/>
                        </a:rPr>
                        <a:t>203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9937931"/>
                  </a:ext>
                </a:extLst>
              </a:tr>
              <a:tr h="7110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1" u="none" strike="noStrike" dirty="0">
                          <a:effectLst/>
                        </a:rPr>
                        <a:t>Military</a:t>
                      </a:r>
                      <a:endParaRPr lang="en-A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3714428"/>
                  </a:ext>
                </a:extLst>
              </a:tr>
              <a:tr h="656307"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AU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614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551</a:t>
                      </a:r>
                      <a:endParaRPr lang="en-AU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283913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F04991CF-3AB1-4EDE-BCD1-132AEFF8A972}"/>
              </a:ext>
            </a:extLst>
          </p:cNvPr>
          <p:cNvSpPr txBox="1"/>
          <p:nvPr/>
        </p:nvSpPr>
        <p:spPr>
          <a:xfrm>
            <a:off x="48641" y="156860"/>
            <a:ext cx="9151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Fatalities and Destroyed Aircraft - Worldwide  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BB14BF03-3219-45E5-BA9A-4E07E8BF7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454" y="4608285"/>
            <a:ext cx="7891831" cy="1995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  <a:defRPr/>
            </a:pPr>
            <a:r>
              <a:rPr lang="en-US" sz="1400" b="1" i="1" kern="0" dirty="0">
                <a:solidFill>
                  <a:srgbClr val="FF0000"/>
                </a:solidFill>
                <a:latin typeface="HelveticaNeueLT Std" pitchFamily="34" charset="0"/>
                <a:ea typeface="+mn-ea"/>
                <a:cs typeface="Arial" pitchFamily="34" charset="0"/>
              </a:rPr>
              <a:t>NOTES: </a:t>
            </a:r>
            <a:endParaRPr lang="en-US" sz="1400" b="1" dirty="0">
              <a:solidFill>
                <a:srgbClr val="FF0000"/>
              </a:solidFill>
              <a:latin typeface="HelveticaNeueLT Std" pitchFamily="34" charset="0"/>
              <a:ea typeface="+mn-ea"/>
            </a:endParaRPr>
          </a:p>
          <a:p>
            <a:pPr marL="0" lvl="3">
              <a:spcBef>
                <a:spcPct val="20000"/>
              </a:spcBef>
              <a:defRPr/>
            </a:pPr>
            <a:r>
              <a:rPr lang="en-US" sz="1400" b="1" dirty="0">
                <a:solidFill>
                  <a:srgbClr val="FF0000"/>
                </a:solidFill>
                <a:latin typeface="HelveticaNeueLT Std" pitchFamily="34" charset="0"/>
                <a:ea typeface="+mn-ea"/>
              </a:rPr>
              <a:t>1. Reporting diligence varies significantly, figures are probably grossly underestimated</a:t>
            </a:r>
          </a:p>
          <a:p>
            <a:pPr marL="609600" indent="-609600">
              <a:lnSpc>
                <a:spcPct val="150000"/>
              </a:lnSpc>
              <a:spcBef>
                <a:spcPct val="20000"/>
              </a:spcBef>
              <a:defRPr/>
            </a:pPr>
            <a:endParaRPr lang="en-US" sz="2000" b="1" kern="0" dirty="0">
              <a:latin typeface="HelveticaNeueLT Std" pitchFamily="34" charset="0"/>
              <a:ea typeface="+mn-ea"/>
              <a:cs typeface="Arial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20000"/>
              </a:spcBef>
              <a:defRPr/>
            </a:pPr>
            <a:endParaRPr lang="en-US" sz="2000" b="1" kern="0" dirty="0">
              <a:latin typeface="HelveticaNeueLT Std" pitchFamily="34" charset="0"/>
              <a:ea typeface="+mn-ea"/>
              <a:cs typeface="Arial" pitchFamily="34" charset="0"/>
            </a:endParaRPr>
          </a:p>
          <a:p>
            <a:pPr marL="609600" indent="-609600">
              <a:lnSpc>
                <a:spcPct val="150000"/>
              </a:lnSpc>
              <a:spcBef>
                <a:spcPct val="20000"/>
              </a:spcBef>
              <a:defRPr/>
            </a:pPr>
            <a:endParaRPr lang="en-US" sz="2000" b="1" kern="0" dirty="0">
              <a:latin typeface="HelveticaNeueLT Std" pitchFamily="34" charset="0"/>
              <a:ea typeface="+mn-ea"/>
              <a:cs typeface="Arial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356B1EE-FE0F-4DCE-A4A7-CC9CB4A003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571" y="6390590"/>
            <a:ext cx="2249872" cy="43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53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world map">
            <a:extLst>
              <a:ext uri="{FF2B5EF4-FFF2-40B4-BE49-F238E27FC236}">
                <a16:creationId xmlns:a16="http://schemas.microsoft.com/office/drawing/2014/main" id="{FDD9C1A0-9335-42BA-9B09-BFFB25FE9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695" y="824984"/>
            <a:ext cx="9899466" cy="562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1168E3F-BCD5-428D-B9FD-8BB5A981F703}"/>
              </a:ext>
            </a:extLst>
          </p:cNvPr>
          <p:cNvGrpSpPr/>
          <p:nvPr/>
        </p:nvGrpSpPr>
        <p:grpSpPr>
          <a:xfrm>
            <a:off x="-9728" y="-11594"/>
            <a:ext cx="9210368" cy="882297"/>
            <a:chOff x="-723990" y="-529389"/>
            <a:chExt cx="10466134" cy="88229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33E54A3-37BD-4D8E-8B64-2F2F5B587FE9}"/>
                </a:ext>
              </a:extLst>
            </p:cNvPr>
            <p:cNvSpPr/>
            <p:nvPr/>
          </p:nvSpPr>
          <p:spPr>
            <a:xfrm>
              <a:off x="-723990" y="-529389"/>
              <a:ext cx="10466134" cy="860129"/>
            </a:xfrm>
            <a:prstGeom prst="rect">
              <a:avLst/>
            </a:prstGeom>
            <a:gradFill>
              <a:gsLst>
                <a:gs pos="19000">
                  <a:srgbClr val="002654"/>
                </a:gs>
                <a:gs pos="95575">
                  <a:srgbClr val="002654"/>
                </a:gs>
                <a:gs pos="60000">
                  <a:schemeClr val="tx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B6703C1-69B8-4B4C-AF70-4713ED0FCAFA}"/>
                </a:ext>
              </a:extLst>
            </p:cNvPr>
            <p:cNvSpPr/>
            <p:nvPr/>
          </p:nvSpPr>
          <p:spPr>
            <a:xfrm>
              <a:off x="-723990" y="307189"/>
              <a:ext cx="10466134" cy="45719"/>
            </a:xfrm>
            <a:prstGeom prst="rect">
              <a:avLst/>
            </a:prstGeom>
            <a:solidFill>
              <a:srgbClr val="8CD6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CF3BD6C-7DD4-433E-AF88-13B34B123130}"/>
              </a:ext>
            </a:extLst>
          </p:cNvPr>
          <p:cNvSpPr txBox="1"/>
          <p:nvPr/>
        </p:nvSpPr>
        <p:spPr>
          <a:xfrm>
            <a:off x="48640" y="175863"/>
            <a:ext cx="9019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Wildlife Caused Accidents by Region (Civil &amp; Military)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BAA0E8-0D60-4397-BB51-9E1E6EE4D7CB}"/>
              </a:ext>
            </a:extLst>
          </p:cNvPr>
          <p:cNvSpPr txBox="1"/>
          <p:nvPr/>
        </p:nvSpPr>
        <p:spPr>
          <a:xfrm>
            <a:off x="961534" y="2526383"/>
            <a:ext cx="2109211" cy="33855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USA 195 HL/219 FAT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569101-E86A-4983-B699-C1EC6C1AE751}"/>
              </a:ext>
            </a:extLst>
          </p:cNvPr>
          <p:cNvSpPr txBox="1"/>
          <p:nvPr/>
        </p:nvSpPr>
        <p:spPr>
          <a:xfrm>
            <a:off x="6300252" y="2474247"/>
            <a:ext cx="1882213" cy="33855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Asia 64 HL/63 FAT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FA6AE4-6562-4A33-A37B-246DDD1F6943}"/>
              </a:ext>
            </a:extLst>
          </p:cNvPr>
          <p:cNvSpPr txBox="1"/>
          <p:nvPr/>
        </p:nvSpPr>
        <p:spPr>
          <a:xfrm>
            <a:off x="961535" y="2093154"/>
            <a:ext cx="2204746" cy="33855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Canada 17 HL/11 FAT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D76F92-13AB-40DB-A677-4DD01417F99D}"/>
              </a:ext>
            </a:extLst>
          </p:cNvPr>
          <p:cNvSpPr txBox="1"/>
          <p:nvPr/>
        </p:nvSpPr>
        <p:spPr>
          <a:xfrm>
            <a:off x="3616750" y="1771046"/>
            <a:ext cx="1815059" cy="33855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UK 76 HL/22 FAT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8A7CB5-1B7C-4C89-885E-B781FA2B54DE}"/>
              </a:ext>
            </a:extLst>
          </p:cNvPr>
          <p:cNvSpPr txBox="1"/>
          <p:nvPr/>
        </p:nvSpPr>
        <p:spPr>
          <a:xfrm>
            <a:off x="1183064" y="3354219"/>
            <a:ext cx="2829377" cy="33855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Central America 16 HL/8 FAT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5AD511-4687-46D5-A081-D9FF7E11D2C8}"/>
              </a:ext>
            </a:extLst>
          </p:cNvPr>
          <p:cNvSpPr txBox="1"/>
          <p:nvPr/>
        </p:nvSpPr>
        <p:spPr>
          <a:xfrm>
            <a:off x="7105458" y="4457307"/>
            <a:ext cx="2095182" cy="33855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Australia 8 HL/3 FAT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BF5835-549D-45D5-8E62-C3F4B75F3E00}"/>
              </a:ext>
            </a:extLst>
          </p:cNvPr>
          <p:cNvSpPr txBox="1"/>
          <p:nvPr/>
        </p:nvSpPr>
        <p:spPr>
          <a:xfrm>
            <a:off x="1250622" y="4124962"/>
            <a:ext cx="2761819" cy="33855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South America 5 HL/3 FAT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3D9872-A08F-480F-A647-FCC57FAE05CC}"/>
              </a:ext>
            </a:extLst>
          </p:cNvPr>
          <p:cNvSpPr txBox="1"/>
          <p:nvPr/>
        </p:nvSpPr>
        <p:spPr>
          <a:xfrm>
            <a:off x="4355989" y="3745005"/>
            <a:ext cx="2085753" cy="33855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Africa 30 HL/85 FAT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6C4A76E-648A-4D56-B03C-30C27099B115}"/>
              </a:ext>
            </a:extLst>
          </p:cNvPr>
          <p:cNvSpPr txBox="1"/>
          <p:nvPr/>
        </p:nvSpPr>
        <p:spPr>
          <a:xfrm>
            <a:off x="4623848" y="2126274"/>
            <a:ext cx="2481609" cy="33855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Europe 182 HL/123 FAT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C404D6B-1FAE-4B77-BEE4-0BA8D5977474}"/>
              </a:ext>
            </a:extLst>
          </p:cNvPr>
          <p:cNvSpPr txBox="1"/>
          <p:nvPr/>
        </p:nvSpPr>
        <p:spPr>
          <a:xfrm>
            <a:off x="320510" y="5529955"/>
            <a:ext cx="2299859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</a:rPr>
              <a:t>HL = Hull Losses</a:t>
            </a:r>
          </a:p>
          <a:p>
            <a:r>
              <a:rPr lang="en-AU" sz="2000" b="1" dirty="0">
                <a:solidFill>
                  <a:schemeClr val="bg1"/>
                </a:solidFill>
              </a:rPr>
              <a:t>FAT = Fatalities</a:t>
            </a:r>
            <a:endParaRPr lang="en-AU" sz="14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DC4131-2557-4FC5-956A-EB31218BE886}"/>
              </a:ext>
            </a:extLst>
          </p:cNvPr>
          <p:cNvSpPr txBox="1"/>
          <p:nvPr/>
        </p:nvSpPr>
        <p:spPr>
          <a:xfrm>
            <a:off x="4158060" y="3008884"/>
            <a:ext cx="2705319" cy="33855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</a:rPr>
              <a:t>Middle East 21 HL/10 FAT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5B9420E-8997-4243-862F-36CC007B0D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571" y="6390590"/>
            <a:ext cx="2249872" cy="43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5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5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9728" y="-11594"/>
            <a:ext cx="9210368" cy="882297"/>
            <a:chOff x="-723990" y="-529389"/>
            <a:chExt cx="10466134" cy="882297"/>
          </a:xfrm>
        </p:grpSpPr>
        <p:sp>
          <p:nvSpPr>
            <p:cNvPr id="9" name="Rectangle 8"/>
            <p:cNvSpPr/>
            <p:nvPr/>
          </p:nvSpPr>
          <p:spPr>
            <a:xfrm>
              <a:off x="-723990" y="-529389"/>
              <a:ext cx="10466134" cy="860129"/>
            </a:xfrm>
            <a:prstGeom prst="rect">
              <a:avLst/>
            </a:prstGeom>
            <a:gradFill>
              <a:gsLst>
                <a:gs pos="19000">
                  <a:srgbClr val="002654"/>
                </a:gs>
                <a:gs pos="95575">
                  <a:srgbClr val="002654"/>
                </a:gs>
                <a:gs pos="60000">
                  <a:schemeClr val="tx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-723990" y="307189"/>
              <a:ext cx="10466134" cy="45719"/>
            </a:xfrm>
            <a:prstGeom prst="rect">
              <a:avLst/>
            </a:prstGeom>
            <a:solidFill>
              <a:srgbClr val="8CD6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640" y="170421"/>
            <a:ext cx="9095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Hull Losses Per Decade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7522FDF1-EDB3-458B-9BCD-935B86A74E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495863"/>
              </p:ext>
            </p:extLst>
          </p:nvPr>
        </p:nvGraphicFramePr>
        <p:xfrm>
          <a:off x="48640" y="1192818"/>
          <a:ext cx="8987784" cy="4957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75A1759C-8B90-49E1-8314-E055629B64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571" y="6390590"/>
            <a:ext cx="2249872" cy="43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04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9728" y="-11594"/>
            <a:ext cx="9210368" cy="882297"/>
            <a:chOff x="-723990" y="-529389"/>
            <a:chExt cx="10466134" cy="882297"/>
          </a:xfrm>
        </p:grpSpPr>
        <p:sp>
          <p:nvSpPr>
            <p:cNvPr id="9" name="Rectangle 8"/>
            <p:cNvSpPr/>
            <p:nvPr/>
          </p:nvSpPr>
          <p:spPr>
            <a:xfrm>
              <a:off x="-723990" y="-529389"/>
              <a:ext cx="10466134" cy="860129"/>
            </a:xfrm>
            <a:prstGeom prst="rect">
              <a:avLst/>
            </a:prstGeom>
            <a:gradFill>
              <a:gsLst>
                <a:gs pos="19000">
                  <a:srgbClr val="002654"/>
                </a:gs>
                <a:gs pos="95575">
                  <a:srgbClr val="002654"/>
                </a:gs>
                <a:gs pos="60000">
                  <a:schemeClr val="tx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-723990" y="307189"/>
              <a:ext cx="10466134" cy="45719"/>
            </a:xfrm>
            <a:prstGeom prst="rect">
              <a:avLst/>
            </a:prstGeom>
            <a:solidFill>
              <a:srgbClr val="8CD6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640" y="170421"/>
            <a:ext cx="9095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Fatalities Per Decade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F1456A-4342-4535-8361-3695FE7847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571" y="6390590"/>
            <a:ext cx="2249872" cy="434453"/>
          </a:xfrm>
          <a:prstGeom prst="rect">
            <a:avLst/>
          </a:prstGeom>
        </p:spPr>
      </p:pic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C6AEEB7A-A429-4571-874C-155538E3BD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0715441"/>
              </p:ext>
            </p:extLst>
          </p:nvPr>
        </p:nvGraphicFramePr>
        <p:xfrm>
          <a:off x="162838" y="1030550"/>
          <a:ext cx="8793272" cy="5182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75781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1168E3F-BCD5-428D-B9FD-8BB5A981F703}"/>
              </a:ext>
            </a:extLst>
          </p:cNvPr>
          <p:cNvGrpSpPr/>
          <p:nvPr/>
        </p:nvGrpSpPr>
        <p:grpSpPr>
          <a:xfrm>
            <a:off x="-9728" y="-11594"/>
            <a:ext cx="9210368" cy="882297"/>
            <a:chOff x="-723990" y="-529389"/>
            <a:chExt cx="10466134" cy="88229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33E54A3-37BD-4D8E-8B64-2F2F5B587FE9}"/>
                </a:ext>
              </a:extLst>
            </p:cNvPr>
            <p:cNvSpPr/>
            <p:nvPr/>
          </p:nvSpPr>
          <p:spPr>
            <a:xfrm>
              <a:off x="-723990" y="-529389"/>
              <a:ext cx="10466134" cy="860129"/>
            </a:xfrm>
            <a:prstGeom prst="rect">
              <a:avLst/>
            </a:prstGeom>
            <a:gradFill>
              <a:gsLst>
                <a:gs pos="19000">
                  <a:srgbClr val="002654"/>
                </a:gs>
                <a:gs pos="95575">
                  <a:srgbClr val="002654"/>
                </a:gs>
                <a:gs pos="60000">
                  <a:schemeClr val="tx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B6703C1-69B8-4B4C-AF70-4713ED0FCAFA}"/>
                </a:ext>
              </a:extLst>
            </p:cNvPr>
            <p:cNvSpPr/>
            <p:nvPr/>
          </p:nvSpPr>
          <p:spPr>
            <a:xfrm>
              <a:off x="-723990" y="307189"/>
              <a:ext cx="10466134" cy="45719"/>
            </a:xfrm>
            <a:prstGeom prst="rect">
              <a:avLst/>
            </a:prstGeom>
            <a:solidFill>
              <a:srgbClr val="8CD6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CF3BD6C-7DD4-433E-AF88-13B34B123130}"/>
              </a:ext>
            </a:extLst>
          </p:cNvPr>
          <p:cNvSpPr txBox="1"/>
          <p:nvPr/>
        </p:nvSpPr>
        <p:spPr>
          <a:xfrm>
            <a:off x="113220" y="225705"/>
            <a:ext cx="8917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Bird Species (where known) Involved in Hull Loss Accidents Worldwide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7FE77F-73FC-42AC-8F26-A49FDF6487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571" y="6390590"/>
            <a:ext cx="2249872" cy="434453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3D08805-872A-43C3-B77C-DA12F857D5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6918091"/>
              </p:ext>
            </p:extLst>
          </p:nvPr>
        </p:nvGraphicFramePr>
        <p:xfrm>
          <a:off x="113220" y="1047703"/>
          <a:ext cx="8917560" cy="5182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6447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1168E3F-BCD5-428D-B9FD-8BB5A981F703}"/>
              </a:ext>
            </a:extLst>
          </p:cNvPr>
          <p:cNvGrpSpPr/>
          <p:nvPr/>
        </p:nvGrpSpPr>
        <p:grpSpPr>
          <a:xfrm>
            <a:off x="-9728" y="-11594"/>
            <a:ext cx="9210368" cy="882297"/>
            <a:chOff x="-723990" y="-529389"/>
            <a:chExt cx="10466134" cy="88229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33E54A3-37BD-4D8E-8B64-2F2F5B587FE9}"/>
                </a:ext>
              </a:extLst>
            </p:cNvPr>
            <p:cNvSpPr/>
            <p:nvPr/>
          </p:nvSpPr>
          <p:spPr>
            <a:xfrm>
              <a:off x="-723990" y="-529389"/>
              <a:ext cx="10466134" cy="860129"/>
            </a:xfrm>
            <a:prstGeom prst="rect">
              <a:avLst/>
            </a:prstGeom>
            <a:gradFill>
              <a:gsLst>
                <a:gs pos="19000">
                  <a:srgbClr val="002654"/>
                </a:gs>
                <a:gs pos="95575">
                  <a:srgbClr val="002654"/>
                </a:gs>
                <a:gs pos="60000">
                  <a:schemeClr val="tx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B6703C1-69B8-4B4C-AF70-4713ED0FCAFA}"/>
                </a:ext>
              </a:extLst>
            </p:cNvPr>
            <p:cNvSpPr/>
            <p:nvPr/>
          </p:nvSpPr>
          <p:spPr>
            <a:xfrm>
              <a:off x="-723990" y="307189"/>
              <a:ext cx="10466134" cy="45719"/>
            </a:xfrm>
            <a:prstGeom prst="rect">
              <a:avLst/>
            </a:prstGeom>
            <a:solidFill>
              <a:srgbClr val="8CD6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CF3BD6C-7DD4-433E-AF88-13B34B123130}"/>
              </a:ext>
            </a:extLst>
          </p:cNvPr>
          <p:cNvSpPr txBox="1"/>
          <p:nvPr/>
        </p:nvSpPr>
        <p:spPr>
          <a:xfrm>
            <a:off x="113220" y="225705"/>
            <a:ext cx="8917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Bird Species (where known) Involved in Fatal Accidents Worldwide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710008-F5A2-47CF-AF9D-9C350B66D2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571" y="6390590"/>
            <a:ext cx="2249872" cy="434453"/>
          </a:xfrm>
          <a:prstGeom prst="rect">
            <a:avLst/>
          </a:prstGeom>
        </p:spPr>
      </p:pic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DE3A6DC-6FE6-4437-9156-1E0E217D59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0664341"/>
              </p:ext>
            </p:extLst>
          </p:nvPr>
        </p:nvGraphicFramePr>
        <p:xfrm>
          <a:off x="113220" y="1069872"/>
          <a:ext cx="8917560" cy="5205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36987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11633</TotalTime>
  <Words>1548</Words>
  <Application>Microsoft Office PowerPoint</Application>
  <PresentationFormat>On-screen Show (4:3)</PresentationFormat>
  <Paragraphs>314</Paragraphs>
  <Slides>22</Slides>
  <Notes>22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ＭＳ Ｐゴシック</vt:lpstr>
      <vt:lpstr>Arial</vt:lpstr>
      <vt:lpstr>Arial Black</vt:lpstr>
      <vt:lpstr>Calibri</vt:lpstr>
      <vt:lpstr>HelveticaNeueLT Std</vt:lpstr>
      <vt:lpstr>Informal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reactive (but necessary)process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Cultural Barriers to Effective Bird Strike Management</dc:title>
  <dc:creator>jmckee</dc:creator>
  <cp:lastModifiedBy>Jeff Follett</cp:lastModifiedBy>
  <cp:revision>513</cp:revision>
  <dcterms:created xsi:type="dcterms:W3CDTF">2011-02-28T09:35:22Z</dcterms:created>
  <dcterms:modified xsi:type="dcterms:W3CDTF">2018-11-19T05:41:48Z</dcterms:modified>
</cp:coreProperties>
</file>